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handoutMasterIdLst>
    <p:handoutMasterId r:id="rId35"/>
  </p:handoutMasterIdLst>
  <p:sldIdLst>
    <p:sldId id="266" r:id="rId2"/>
    <p:sldId id="566" r:id="rId3"/>
    <p:sldId id="569" r:id="rId4"/>
    <p:sldId id="571" r:id="rId5"/>
    <p:sldId id="572" r:id="rId6"/>
    <p:sldId id="573" r:id="rId7"/>
    <p:sldId id="574" r:id="rId8"/>
    <p:sldId id="575" r:id="rId9"/>
    <p:sldId id="577" r:id="rId10"/>
    <p:sldId id="579" r:id="rId11"/>
    <p:sldId id="580" r:id="rId12"/>
    <p:sldId id="581" r:id="rId13"/>
    <p:sldId id="582" r:id="rId14"/>
    <p:sldId id="583" r:id="rId15"/>
    <p:sldId id="584" r:id="rId16"/>
    <p:sldId id="585" r:id="rId17"/>
    <p:sldId id="586" r:id="rId18"/>
    <p:sldId id="587" r:id="rId19"/>
    <p:sldId id="588" r:id="rId20"/>
    <p:sldId id="589" r:id="rId21"/>
    <p:sldId id="590" r:id="rId22"/>
    <p:sldId id="591" r:id="rId23"/>
    <p:sldId id="592" r:id="rId24"/>
    <p:sldId id="593" r:id="rId25"/>
    <p:sldId id="594" r:id="rId26"/>
    <p:sldId id="595" r:id="rId27"/>
    <p:sldId id="596" r:id="rId28"/>
    <p:sldId id="597" r:id="rId29"/>
    <p:sldId id="598" r:id="rId30"/>
    <p:sldId id="599" r:id="rId31"/>
    <p:sldId id="600" r:id="rId32"/>
    <p:sldId id="60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86436" autoAdjust="0"/>
  </p:normalViewPr>
  <p:slideViewPr>
    <p:cSldViewPr>
      <p:cViewPr varScale="1">
        <p:scale>
          <a:sx n="107" d="100"/>
          <a:sy n="107" d="100"/>
        </p:scale>
        <p:origin x="-1440"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 d="1"/>
        <a:sy n="1" d="1"/>
      </p:scale>
      <p:origin x="0" y="0"/>
    </p:cViewPr>
  </p:notesTextViewPr>
  <p:sorterViewPr>
    <p:cViewPr>
      <p:scale>
        <a:sx n="150" d="100"/>
        <a:sy n="150" d="100"/>
      </p:scale>
      <p:origin x="0" y="2099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21.xml"/><Relationship Id="rId13" Type="http://schemas.openxmlformats.org/officeDocument/2006/relationships/slide" Target="slides/slide26.xml"/><Relationship Id="rId3" Type="http://schemas.openxmlformats.org/officeDocument/2006/relationships/slide" Target="slides/slide10.xml"/><Relationship Id="rId7" Type="http://schemas.openxmlformats.org/officeDocument/2006/relationships/slide" Target="slides/slide20.xml"/><Relationship Id="rId12" Type="http://schemas.openxmlformats.org/officeDocument/2006/relationships/slide" Target="slides/slide25.xml"/><Relationship Id="rId17" Type="http://schemas.openxmlformats.org/officeDocument/2006/relationships/slide" Target="slides/slide31.xml"/><Relationship Id="rId2" Type="http://schemas.openxmlformats.org/officeDocument/2006/relationships/slide" Target="slides/slide6.xml"/><Relationship Id="rId16" Type="http://schemas.openxmlformats.org/officeDocument/2006/relationships/slide" Target="slides/slide29.xml"/><Relationship Id="rId1" Type="http://schemas.openxmlformats.org/officeDocument/2006/relationships/slide" Target="slides/slide3.xml"/><Relationship Id="rId6" Type="http://schemas.openxmlformats.org/officeDocument/2006/relationships/slide" Target="slides/slide16.xml"/><Relationship Id="rId11" Type="http://schemas.openxmlformats.org/officeDocument/2006/relationships/slide" Target="slides/slide24.xml"/><Relationship Id="rId5" Type="http://schemas.openxmlformats.org/officeDocument/2006/relationships/slide" Target="slides/slide14.xml"/><Relationship Id="rId15" Type="http://schemas.openxmlformats.org/officeDocument/2006/relationships/slide" Target="slides/slide28.xml"/><Relationship Id="rId10" Type="http://schemas.openxmlformats.org/officeDocument/2006/relationships/slide" Target="slides/slide23.xml"/><Relationship Id="rId4" Type="http://schemas.openxmlformats.org/officeDocument/2006/relationships/slide" Target="slides/slide13.xml"/><Relationship Id="rId9" Type="http://schemas.openxmlformats.org/officeDocument/2006/relationships/slide" Target="slides/slide22.xml"/><Relationship Id="rId14"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BBAC62-94CB-4F77-AAAF-D425594F3F24}" type="datetime1">
              <a:rPr lang="en-US" smtClean="0"/>
              <a:t>12/30/2013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2B2FCE3-57FA-4402-B802-607E658A6DA1}" type="slidenum">
              <a:rPr lang="en-US" smtClean="0"/>
              <a:t>‹#›</a:t>
            </a:fld>
            <a:endParaRPr lang="en-US"/>
          </a:p>
        </p:txBody>
      </p:sp>
    </p:spTree>
    <p:extLst>
      <p:ext uri="{BB962C8B-B14F-4D97-AF65-F5344CB8AC3E}">
        <p14:creationId xmlns:p14="http://schemas.microsoft.com/office/powerpoint/2010/main" val="33588759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576B52-A4C0-44AD-998F-58D666BF5246}" type="datetime1">
              <a:rPr lang="en-US" smtClean="0"/>
              <a:t>12/30/2013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4EEB75-8C15-4CD9-945E-8D0EBE123FEE}" type="slidenum">
              <a:rPr lang="en-US" smtClean="0"/>
              <a:t>‹#›</a:t>
            </a:fld>
            <a:endParaRPr lang="en-US"/>
          </a:p>
        </p:txBody>
      </p:sp>
    </p:spTree>
    <p:extLst>
      <p:ext uri="{BB962C8B-B14F-4D97-AF65-F5344CB8AC3E}">
        <p14:creationId xmlns:p14="http://schemas.microsoft.com/office/powerpoint/2010/main" val="21164463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computerworld.com/s/article/9140141/China_claims_supercomputer_among_world_s_fastes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Tried to find </a:t>
            </a:r>
            <a:r>
              <a:rPr lang="en-US" dirty="0" err="1" smtClean="0"/>
              <a:t>solns</a:t>
            </a:r>
            <a:r>
              <a:rPr lang="en-US" baseline="0" dirty="0" smtClean="0"/>
              <a:t> w/in context of Univ.</a:t>
            </a:r>
          </a:p>
          <a:p>
            <a:r>
              <a:rPr lang="en-US" baseline="0" dirty="0" smtClean="0"/>
              <a:t>More than a year working w Office of Vice Chancellor for research, NCSA, others</a:t>
            </a:r>
          </a:p>
          <a:p>
            <a:r>
              <a:rPr lang="en-US" baseline="0" dirty="0" smtClean="0"/>
              <a:t>To look for a way to create a group within the U </a:t>
            </a:r>
          </a:p>
          <a:p>
            <a:r>
              <a:rPr lang="en-US" baseline="0" dirty="0" smtClean="0"/>
              <a:t>More than research group and</a:t>
            </a:r>
          </a:p>
          <a:p>
            <a:r>
              <a:rPr lang="en-US" baseline="0" dirty="0" smtClean="0"/>
              <a:t>could provide these kinds of services to our growing customer base.</a:t>
            </a:r>
          </a:p>
          <a:p>
            <a:endParaRPr lang="en-US" baseline="0" dirty="0" smtClean="0"/>
          </a:p>
          <a:p>
            <a:r>
              <a:rPr lang="en-US" baseline="0" dirty="0" smtClean="0"/>
              <a:t>Ultimately not successful</a:t>
            </a:r>
          </a:p>
          <a:p>
            <a:r>
              <a:rPr lang="en-US" baseline="0" dirty="0" smtClean="0"/>
              <a:t>Formed a little working group w/in HDF Group to look into creating a company, spinning off from the U.</a:t>
            </a:r>
          </a:p>
          <a:p>
            <a:endParaRPr lang="en-US" baseline="0" dirty="0" smtClean="0"/>
          </a:p>
          <a:p>
            <a:r>
              <a:rPr lang="en-US" baseline="0" dirty="0" smtClean="0"/>
              <a:t>Got this book, Bus Plans Kit for Dummies, and started working on a bus plan.</a:t>
            </a:r>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4</a:t>
            </a:fld>
            <a:endParaRPr lang="en-US"/>
          </a:p>
        </p:txBody>
      </p:sp>
    </p:spTree>
    <p:extLst>
      <p:ext uri="{BB962C8B-B14F-4D97-AF65-F5344CB8AC3E}">
        <p14:creationId xmlns:p14="http://schemas.microsoft.com/office/powerpoint/2010/main" val="3365415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1990s,</a:t>
            </a:r>
            <a:r>
              <a:rPr lang="en-US" baseline="0" dirty="0" smtClean="0"/>
              <a:t> observing the .com boom, Geoffrey Moore described what he saw as a problem with technology diffusion model. </a:t>
            </a:r>
          </a:p>
          <a:p>
            <a:r>
              <a:rPr lang="en-US" baseline="0" dirty="0" smtClean="0"/>
              <a:t>Namely, many technologies started out with great promise, but never made it to the mainstream.</a:t>
            </a:r>
          </a:p>
          <a:p>
            <a:endParaRPr lang="en-US" baseline="0" dirty="0"/>
          </a:p>
          <a:p>
            <a:r>
              <a:rPr lang="en-US" baseline="0" dirty="0" smtClean="0"/>
              <a:t>The model describes a gap between each of the sectors, but those gaps are small. </a:t>
            </a:r>
          </a:p>
          <a:p>
            <a:r>
              <a:rPr lang="en-US" baseline="0" dirty="0" smtClean="0"/>
              <a:t>Moore argues: gap between Visionaries and pragmatists is much larger. </a:t>
            </a:r>
          </a:p>
          <a:p>
            <a:r>
              <a:rPr lang="en-US" baseline="0" dirty="0" smtClean="0"/>
              <a:t>It’s a chasm, and many tech products never make it across the chasm. </a:t>
            </a:r>
          </a:p>
          <a:p>
            <a:r>
              <a:rPr lang="en-US" baseline="0" dirty="0" smtClean="0"/>
              <a:t>“Valley of death…”</a:t>
            </a:r>
          </a:p>
          <a:p>
            <a:endParaRPr lang="en-US" baseline="0" dirty="0" smtClean="0"/>
          </a:p>
          <a:p>
            <a:r>
              <a:rPr lang="en-US" baseline="0" dirty="0" smtClean="0"/>
              <a:t>We feel we need to cross that chasm as well.</a:t>
            </a:r>
          </a:p>
          <a:p>
            <a:r>
              <a:rPr lang="en-US" baseline="0" dirty="0" smtClean="0"/>
              <a:t>Moore describes several strategies:</a:t>
            </a:r>
          </a:p>
          <a:p>
            <a:pPr marL="171450" indent="-171450">
              <a:buFontTx/>
              <a:buChar char="-"/>
            </a:pPr>
            <a:r>
              <a:rPr lang="en-US" baseline="0" dirty="0" smtClean="0"/>
              <a:t>Make sure the cost of entry is low. Don’t assume adopters will be willing to go to a lot of effort to adopt the technology. Thus, focus on quality, easy of use.</a:t>
            </a:r>
          </a:p>
          <a:p>
            <a:pPr marL="171450" indent="-171450">
              <a:buFontTx/>
              <a:buChar char="-"/>
            </a:pPr>
            <a:r>
              <a:rPr lang="en-US" baseline="0" dirty="0" smtClean="0"/>
              <a:t>Think about the “whole product,” not just the core technology. Pragmatists need the technology to fit in with all of the other technologies they use. We need to make sure our technology integrates well with those other technologies. Having HDF play well with databases and applications like MATLAB are important in this regard.</a:t>
            </a:r>
          </a:p>
          <a:p>
            <a:pPr marL="171450" indent="-171450">
              <a:buFontTx/>
              <a:buChar char="-"/>
            </a:pPr>
            <a:r>
              <a:rPr lang="en-US" baseline="0" dirty="0" smtClean="0"/>
              <a:t>Focus on capabilities that benefit users, not on cool features that have limited utility.</a:t>
            </a:r>
          </a:p>
          <a:p>
            <a:pPr marL="171450" indent="-171450">
              <a:buFontTx/>
              <a:buChar char="-"/>
            </a:pPr>
            <a:r>
              <a:rPr lang="en-US" baseline="0" dirty="0" smtClean="0"/>
              <a:t>Don’t try to move into a lot of markets at one time. D-Day strategy: focus on one beach head. Put your energies into winning over that market, then explore others. </a:t>
            </a:r>
          </a:p>
          <a:p>
            <a:pPr marL="171450" indent="-171450">
              <a:buFontTx/>
              <a:buChar char="-"/>
            </a:pPr>
            <a:endParaRPr lang="en-US" baseline="0" dirty="0" smtClean="0"/>
          </a:p>
          <a:p>
            <a:pPr marL="0" indent="0">
              <a:buFontTx/>
              <a:buNone/>
            </a:pPr>
            <a:r>
              <a:rPr lang="en-US" baseline="0" dirty="0" smtClean="0"/>
              <a:t>These are the kinds of things we are thinking about as we lay our foundation in the near future.  </a:t>
            </a:r>
          </a:p>
        </p:txBody>
      </p:sp>
      <p:sp>
        <p:nvSpPr>
          <p:cNvPr id="4" name="Slide Number Placeholder 3"/>
          <p:cNvSpPr>
            <a:spLocks noGrp="1"/>
          </p:cNvSpPr>
          <p:nvPr>
            <p:ph type="sldNum" sz="quarter" idx="10"/>
          </p:nvPr>
        </p:nvSpPr>
        <p:spPr/>
        <p:txBody>
          <a:bodyPr/>
          <a:lstStyle/>
          <a:p>
            <a:fld id="{67D47610-4F5B-4E62-8B56-82EAD50456EC}" type="slidenum">
              <a:rPr lang="en-US" smtClean="0"/>
              <a:pPr/>
              <a:t>14</a:t>
            </a:fld>
            <a:endParaRPr lang="en-US"/>
          </a:p>
        </p:txBody>
      </p:sp>
    </p:spTree>
    <p:extLst>
      <p:ext uri="{BB962C8B-B14F-4D97-AF65-F5344CB8AC3E}">
        <p14:creationId xmlns:p14="http://schemas.microsoft.com/office/powerpoint/2010/main" val="2723528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term future</a:t>
            </a:r>
          </a:p>
          <a:p>
            <a:endParaRPr lang="en-US" dirty="0" smtClean="0"/>
          </a:p>
          <a:p>
            <a:r>
              <a:rPr lang="en-US" dirty="0" smtClean="0"/>
              <a:t>I’ll focus on:</a:t>
            </a:r>
          </a:p>
          <a:p>
            <a:pPr marL="171450" indent="-171450">
              <a:buFontTx/>
              <a:buChar char="-"/>
            </a:pPr>
            <a:r>
              <a:rPr lang="en-US" baseline="0" dirty="0" smtClean="0"/>
              <a:t>Tech challenges </a:t>
            </a:r>
          </a:p>
          <a:p>
            <a:pPr marL="171450" indent="-171450">
              <a:buFontTx/>
              <a:buChar char="-"/>
            </a:pPr>
            <a:r>
              <a:rPr lang="en-US" baseline="0" dirty="0" smtClean="0"/>
              <a:t>Institutional strategies</a:t>
            </a:r>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15</a:t>
            </a:fld>
            <a:endParaRPr lang="en-US"/>
          </a:p>
        </p:txBody>
      </p:sp>
    </p:spTree>
    <p:extLst>
      <p:ext uri="{BB962C8B-B14F-4D97-AF65-F5344CB8AC3E}">
        <p14:creationId xmlns:p14="http://schemas.microsoft.com/office/powerpoint/2010/main" val="1692017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 simple, durable but evolvable model and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Self-description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Specification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Preservation-based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effectLst>
                  <a:outerShdw blurRad="38100" dist="38100" dir="2700000" algn="tl">
                    <a:srgbClr val="000000">
                      <a:alpha val="43137"/>
                    </a:srgbClr>
                  </a:outerShdw>
                </a:effectLst>
              </a:rPr>
              <a:t>Providing different ways to view the same information</a:t>
            </a:r>
          </a:p>
          <a:p>
            <a:r>
              <a:rPr lang="en-US" sz="1200" b="1" kern="1200" dirty="0" smtClean="0">
                <a:solidFill>
                  <a:schemeClr val="tx1"/>
                </a:solidFill>
                <a:effectLst/>
                <a:latin typeface="+mn-lt"/>
                <a:ea typeface="+mn-ea"/>
                <a:cs typeface="+mn-cs"/>
              </a:rPr>
              <a:t>Integration with preservation frameworks</a:t>
            </a:r>
            <a:endParaRPr lang="en-US"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16</a:t>
            </a:fld>
            <a:endParaRPr lang="en-US"/>
          </a:p>
        </p:txBody>
      </p:sp>
    </p:spTree>
    <p:extLst>
      <p:ext uri="{BB962C8B-B14F-4D97-AF65-F5344CB8AC3E}">
        <p14:creationId xmlns:p14="http://schemas.microsoft.com/office/powerpoint/2010/main" val="25311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effectLst/>
                <a:latin typeface="Arial" pitchFamily="34" charset="0"/>
                <a:ea typeface="+mn-ea"/>
                <a:cs typeface="Arial" pitchFamily="34" charset="0"/>
              </a:rPr>
              <a:t>Avogadro’s number – the number of carbon atoms in 12 grams – is </a:t>
            </a:r>
            <a:br>
              <a:rPr lang="en-US" sz="1200" dirty="0" smtClean="0">
                <a:solidFill>
                  <a:srgbClr val="000000"/>
                </a:solidFill>
                <a:effectLst/>
                <a:latin typeface="Arial" pitchFamily="34" charset="0"/>
                <a:ea typeface="+mn-ea"/>
                <a:cs typeface="Arial" pitchFamily="34" charset="0"/>
              </a:rPr>
            </a:br>
            <a:r>
              <a:rPr lang="en-US" sz="1200" dirty="0" smtClean="0">
                <a:solidFill>
                  <a:srgbClr val="000000"/>
                </a:solidFill>
                <a:effectLst/>
                <a:latin typeface="Arial" pitchFamily="34" charset="0"/>
                <a:ea typeface="+mn-ea"/>
                <a:cs typeface="Arial" pitchFamily="34" charset="0"/>
              </a:rPr>
              <a:t>602,200,000,000,000,000,000,000</a:t>
            </a:r>
          </a:p>
          <a:p>
            <a:r>
              <a:rPr lang="en-US" sz="1200" dirty="0" smtClean="0"/>
              <a:t>In 12 years the number of bits in the digital universe will surpass Avogadro’s number.*</a:t>
            </a:r>
            <a:endParaRPr lang="en-US" sz="1600" dirty="0" smtClean="0">
              <a:solidFill>
                <a:srgbClr val="000000"/>
              </a:solidFill>
              <a:effectLst/>
              <a:latin typeface="Arial" pitchFamily="34" charset="0"/>
              <a:ea typeface="+mn-ea"/>
              <a:cs typeface="Arial" pitchFamily="34" charset="0"/>
            </a:endParaRPr>
          </a:p>
          <a:p>
            <a:r>
              <a:rPr lang="en-US" sz="1200" dirty="0" smtClean="0">
                <a:solidFill>
                  <a:srgbClr val="000000"/>
                </a:solidFill>
                <a:effectLst/>
                <a:latin typeface="Arial" pitchFamily="34" charset="0"/>
                <a:ea typeface="+mn-ea"/>
                <a:cs typeface="Arial" pitchFamily="34" charset="0"/>
              </a:rPr>
              <a:t> </a:t>
            </a:r>
          </a:p>
          <a:p>
            <a:r>
              <a:rPr lang="en-US" sz="1200" dirty="0" smtClean="0"/>
              <a:t>* The digital universe.</a:t>
            </a:r>
            <a:endParaRPr lang="en-US" sz="1600" dirty="0" smtClean="0">
              <a:solidFill>
                <a:srgbClr val="000000"/>
              </a:solidFill>
              <a:effectLst/>
              <a:latin typeface="Arial" pitchFamily="34" charset="0"/>
              <a:ea typeface="+mn-ea"/>
              <a:cs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17</a:t>
            </a:fld>
            <a:endParaRPr lang="en-US"/>
          </a:p>
        </p:txBody>
      </p:sp>
    </p:spTree>
    <p:extLst>
      <p:ext uri="{BB962C8B-B14F-4D97-AF65-F5344CB8AC3E}">
        <p14:creationId xmlns:p14="http://schemas.microsoft.com/office/powerpoint/2010/main" val="4239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smtClean="0">
                <a:solidFill>
                  <a:schemeClr val="tx1"/>
                </a:solidFill>
                <a:effectLst/>
                <a:latin typeface="Arial" charset="0"/>
                <a:ea typeface="+mn-ea"/>
                <a:cs typeface="+mn-cs"/>
              </a:rPr>
              <a:t>In the Fall of 2010, the Jaguar computer at ORNL is</a:t>
            </a:r>
            <a:r>
              <a:rPr kumimoji="1" lang="en-US" sz="1200" b="0" i="0" kern="1200" baseline="0" dirty="0" smtClean="0">
                <a:solidFill>
                  <a:schemeClr val="tx1"/>
                </a:solidFill>
                <a:effectLst/>
                <a:latin typeface="Arial" charset="0"/>
                <a:ea typeface="+mn-ea"/>
                <a:cs typeface="+mn-cs"/>
              </a:rPr>
              <a:t> the worlds fastest computer.</a:t>
            </a:r>
          </a:p>
          <a:p>
            <a:endParaRPr kumimoji="1" lang="en-US" sz="1200" b="0" i="0" kern="1200" baseline="0" dirty="0" smtClean="0">
              <a:solidFill>
                <a:schemeClr val="tx1"/>
              </a:solidFill>
              <a:effectLst/>
              <a:latin typeface="Arial" charset="0"/>
              <a:ea typeface="+mn-ea"/>
              <a:cs typeface="+mn-cs"/>
            </a:endParaRPr>
          </a:p>
          <a:p>
            <a:r>
              <a:rPr kumimoji="1" lang="en-US" sz="1200" b="0" i="0" kern="1200" baseline="0" dirty="0" smtClean="0">
                <a:solidFill>
                  <a:schemeClr val="tx1"/>
                </a:solidFill>
                <a:effectLst/>
                <a:latin typeface="Arial" charset="0"/>
                <a:ea typeface="+mn-ea"/>
                <a:cs typeface="+mn-cs"/>
              </a:rPr>
              <a:t>It has 224,000 cores and performs almost two quadrillion </a:t>
            </a:r>
            <a:r>
              <a:rPr kumimoji="1" lang="en-US" sz="1200" b="0" i="0" kern="1200" dirty="0" smtClean="0">
                <a:solidFill>
                  <a:schemeClr val="tx1"/>
                </a:solidFill>
                <a:effectLst/>
                <a:latin typeface="Arial" charset="0"/>
                <a:ea typeface="+mn-ea"/>
                <a:cs typeface="+mn-cs"/>
              </a:rPr>
              <a:t>floating-point operations per second.</a:t>
            </a:r>
          </a:p>
          <a:p>
            <a:endParaRPr kumimoji="1" lang="en-US" sz="1200" b="0" i="0" kern="1200" baseline="0" dirty="0" smtClean="0">
              <a:solidFill>
                <a:schemeClr val="tx1"/>
              </a:solidFill>
              <a:effectLst/>
              <a:latin typeface="Arial" charset="0"/>
              <a:ea typeface="+mn-ea"/>
              <a:cs typeface="+mn-cs"/>
            </a:endParaRPr>
          </a:p>
          <a:p>
            <a:r>
              <a:rPr kumimoji="1" lang="en-US" sz="1200" b="0" i="0" kern="1200" baseline="0" dirty="0" smtClean="0">
                <a:solidFill>
                  <a:schemeClr val="tx1"/>
                </a:solidFill>
                <a:effectLst/>
                <a:latin typeface="Arial" charset="0"/>
                <a:ea typeface="+mn-ea"/>
                <a:cs typeface="+mn-cs"/>
              </a:rPr>
              <a:t>A number of apps on the Jaguar system use HDF5 and potentially many more could use it.</a:t>
            </a:r>
          </a:p>
          <a:p>
            <a:endParaRPr kumimoji="1" lang="en-US" sz="1200" b="0" i="0" kern="1200" baseline="0" dirty="0" smtClean="0">
              <a:solidFill>
                <a:schemeClr val="tx1"/>
              </a:solidFill>
              <a:effectLst/>
              <a:latin typeface="Arial" charset="0"/>
              <a:ea typeface="+mn-ea"/>
              <a:cs typeface="+mn-cs"/>
            </a:endParaRPr>
          </a:p>
          <a:p>
            <a:r>
              <a:rPr kumimoji="1" lang="en-US" sz="1200" b="0" i="0" kern="1200" baseline="0" dirty="0" smtClean="0">
                <a:solidFill>
                  <a:schemeClr val="tx1"/>
                </a:solidFill>
                <a:effectLst/>
                <a:latin typeface="Arial" charset="0"/>
                <a:ea typeface="+mn-ea"/>
                <a:cs typeface="+mn-cs"/>
              </a:rPr>
              <a:t>When your data is being produced collectively and simultaneously on hundreds of thousands of cores, how do you read and write that data efficiently and meaningfully? </a:t>
            </a:r>
          </a:p>
          <a:p>
            <a:endParaRPr kumimoji="1" lang="en-US" sz="1200" b="0" i="0" kern="1200" baseline="0" dirty="0" smtClean="0">
              <a:solidFill>
                <a:schemeClr val="tx1"/>
              </a:solidFill>
              <a:effectLst/>
              <a:latin typeface="Arial" charset="0"/>
              <a:ea typeface="+mn-ea"/>
              <a:cs typeface="+mn-cs"/>
            </a:endParaRPr>
          </a:p>
          <a:p>
            <a:r>
              <a:rPr kumimoji="1" lang="en-US" sz="1200" b="0" i="0" kern="1200" baseline="0" dirty="0" smtClean="0">
                <a:solidFill>
                  <a:schemeClr val="tx1"/>
                </a:solidFill>
                <a:effectLst/>
                <a:latin typeface="Arial" charset="0"/>
                <a:ea typeface="+mn-ea"/>
                <a:cs typeface="+mn-cs"/>
              </a:rPr>
              <a:t>We have to be able to deal with issues like these if we really want HDF5 to serve the needs of the users of these systems.</a:t>
            </a:r>
          </a:p>
          <a:p>
            <a:endParaRPr kumimoji="1" lang="en-US" sz="1200" b="0" i="0" kern="1200" baseline="0" dirty="0" smtClean="0">
              <a:solidFill>
                <a:schemeClr val="tx1"/>
              </a:solidFill>
              <a:effectLst/>
              <a:latin typeface="Arial" charset="0"/>
              <a:ea typeface="+mn-ea"/>
              <a:cs typeface="+mn-cs"/>
            </a:endParaRPr>
          </a:p>
          <a:p>
            <a:r>
              <a:rPr kumimoji="1" lang="en-US" sz="1200" b="0" i="0" kern="1200" baseline="0" dirty="0" smtClean="0">
                <a:solidFill>
                  <a:schemeClr val="tx1"/>
                </a:solidFill>
                <a:effectLst/>
                <a:latin typeface="Arial" charset="0"/>
                <a:ea typeface="+mn-ea"/>
                <a:cs typeface="+mn-cs"/>
              </a:rPr>
              <a:t>And while we’re just beginning to adapt to </a:t>
            </a:r>
            <a:r>
              <a:rPr kumimoji="1" lang="en-US" sz="1200" b="0" i="0" kern="1200" baseline="0" dirty="0" err="1" smtClean="0">
                <a:solidFill>
                  <a:schemeClr val="tx1"/>
                </a:solidFill>
                <a:effectLst/>
                <a:latin typeface="Arial" charset="0"/>
                <a:ea typeface="+mn-ea"/>
                <a:cs typeface="+mn-cs"/>
              </a:rPr>
              <a:t>petascale</a:t>
            </a:r>
            <a:r>
              <a:rPr kumimoji="1" lang="en-US" sz="1200" b="0" i="0" kern="1200" baseline="0" dirty="0" smtClean="0">
                <a:solidFill>
                  <a:schemeClr val="tx1"/>
                </a:solidFill>
                <a:effectLst/>
                <a:latin typeface="Arial" charset="0"/>
                <a:ea typeface="+mn-ea"/>
                <a:cs typeface="+mn-cs"/>
              </a:rPr>
              <a:t> systems, the DOE and others are setting their sights on </a:t>
            </a:r>
            <a:r>
              <a:rPr kumimoji="1" lang="en-US" sz="1200" b="0" i="0" kern="1200" baseline="0" dirty="0" err="1" smtClean="0">
                <a:solidFill>
                  <a:schemeClr val="tx1"/>
                </a:solidFill>
                <a:effectLst/>
                <a:latin typeface="Arial" charset="0"/>
                <a:ea typeface="+mn-ea"/>
                <a:cs typeface="+mn-cs"/>
              </a:rPr>
              <a:t>exascale</a:t>
            </a:r>
            <a:r>
              <a:rPr kumimoji="1" lang="en-US" sz="1200" b="0" i="0" kern="1200" baseline="0" dirty="0" smtClean="0">
                <a:solidFill>
                  <a:schemeClr val="tx1"/>
                </a:solidFill>
                <a:effectLst/>
                <a:latin typeface="Arial" charset="0"/>
                <a:ea typeface="+mn-ea"/>
                <a:cs typeface="+mn-cs"/>
              </a:rPr>
              <a:t> systems. </a:t>
            </a:r>
          </a:p>
          <a:p>
            <a:endParaRPr kumimoji="1" lang="en-US" sz="1200" b="0" i="0" kern="1200" baseline="0" dirty="0" smtClean="0">
              <a:solidFill>
                <a:schemeClr val="tx1"/>
              </a:solidFill>
              <a:effectLst/>
              <a:latin typeface="Arial" charset="0"/>
              <a:ea typeface="+mn-ea"/>
              <a:cs typeface="+mn-cs"/>
            </a:endParaRPr>
          </a:p>
          <a:p>
            <a:r>
              <a:rPr kumimoji="1" lang="en-US" sz="1200" b="0" i="0" kern="1200" baseline="0" dirty="0" smtClean="0">
                <a:solidFill>
                  <a:schemeClr val="tx1"/>
                </a:solidFill>
                <a:effectLst/>
                <a:latin typeface="Arial" charset="0"/>
                <a:ea typeface="+mn-ea"/>
                <a:cs typeface="+mn-cs"/>
              </a:rPr>
              <a:t>Just begun two projects, with DOE funding and led by Quincy Koziol and working with DOE labs, that will explore challenges in managing data on </a:t>
            </a:r>
            <a:r>
              <a:rPr kumimoji="1" lang="en-US" sz="1200" b="0" i="0" kern="1200" baseline="0" dirty="0" err="1" smtClean="0">
                <a:solidFill>
                  <a:schemeClr val="tx1"/>
                </a:solidFill>
                <a:effectLst/>
                <a:latin typeface="Arial" charset="0"/>
                <a:ea typeface="+mn-ea"/>
                <a:cs typeface="+mn-cs"/>
              </a:rPr>
              <a:t>exascale</a:t>
            </a:r>
            <a:r>
              <a:rPr kumimoji="1" lang="en-US" sz="1200" b="0" i="0" kern="1200" baseline="0" dirty="0" smtClean="0">
                <a:solidFill>
                  <a:schemeClr val="tx1"/>
                </a:solidFill>
                <a:effectLst/>
                <a:latin typeface="Arial" charset="0"/>
                <a:ea typeface="+mn-ea"/>
                <a:cs typeface="+mn-cs"/>
              </a:rPr>
              <a:t> systems. </a:t>
            </a:r>
          </a:p>
          <a:p>
            <a:endParaRPr kumimoji="1" lang="en-US" sz="1200" b="0" i="0" kern="1200" baseline="0" dirty="0" smtClean="0">
              <a:solidFill>
                <a:schemeClr val="tx1"/>
              </a:solidFill>
              <a:effectLst/>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baseline="0" dirty="0" smtClean="0">
                <a:solidFill>
                  <a:schemeClr val="tx1"/>
                </a:solidFill>
                <a:effectLst/>
                <a:latin typeface="Arial" charset="0"/>
                <a:ea typeface="+mn-ea"/>
                <a:cs typeface="+mn-cs"/>
              </a:rPr>
              <a:t>As look towards the future, we see this as an important research thrust in The HDF Group.</a:t>
            </a:r>
          </a:p>
          <a:p>
            <a:endParaRPr kumimoji="1" lang="en-US" sz="1200" b="0" i="0" kern="1200" baseline="0" dirty="0" smtClean="0">
              <a:solidFill>
                <a:schemeClr val="tx1"/>
              </a:solidFill>
              <a:effectLst/>
              <a:latin typeface="Arial" charset="0"/>
              <a:ea typeface="+mn-ea"/>
              <a:cs typeface="+mn-cs"/>
            </a:endParaRPr>
          </a:p>
          <a:p>
            <a:endParaRPr kumimoji="1" lang="en-US" sz="1200" b="0" i="0" kern="1200" baseline="0" dirty="0" smtClean="0">
              <a:solidFill>
                <a:schemeClr val="tx1"/>
              </a:solidFill>
              <a:effectLst/>
              <a:latin typeface="Arial" charset="0"/>
              <a:ea typeface="+mn-ea"/>
              <a:cs typeface="+mn-cs"/>
            </a:endParaRPr>
          </a:p>
          <a:p>
            <a:endParaRPr kumimoji="1" lang="en-US" sz="1200" b="0" i="0" kern="1200" dirty="0" smtClean="0">
              <a:solidFill>
                <a:schemeClr val="tx1"/>
              </a:solidFill>
              <a:effectLst/>
              <a:latin typeface="Arial" charset="0"/>
              <a:ea typeface="+mn-ea"/>
              <a:cs typeface="+mn-cs"/>
            </a:endParaRPr>
          </a:p>
          <a:p>
            <a:endParaRPr kumimoji="1" lang="en-US" sz="1200" b="0" i="0" kern="1200" dirty="0" smtClean="0">
              <a:solidFill>
                <a:schemeClr val="tx1"/>
              </a:solidFill>
              <a:effectLst/>
              <a:latin typeface="Arial" charset="0"/>
              <a:ea typeface="+mn-ea"/>
              <a:cs typeface="+mn-cs"/>
            </a:endParaRPr>
          </a:p>
          <a:p>
            <a:r>
              <a:rPr kumimoji="1" lang="en-US" sz="1200" b="0" i="0" kern="1200" dirty="0" smtClean="0">
                <a:solidFill>
                  <a:schemeClr val="tx1"/>
                </a:solidFill>
                <a:effectLst/>
                <a:latin typeface="Arial" charset="0"/>
                <a:ea typeface="+mn-ea"/>
                <a:cs typeface="+mn-cs"/>
              </a:rPr>
              <a:t>The world's fastest supercomputer today, a Cray XT5 system at Oak Ridge National Laboratory that's known as Jaguar, has a peak performance of 2.3 </a:t>
            </a:r>
            <a:r>
              <a:rPr kumimoji="1" lang="en-US" sz="1200" b="0" i="0" kern="1200" dirty="0" err="1" smtClean="0">
                <a:solidFill>
                  <a:schemeClr val="tx1"/>
                </a:solidFill>
                <a:effectLst/>
                <a:latin typeface="Arial" charset="0"/>
                <a:ea typeface="+mn-ea"/>
                <a:cs typeface="+mn-cs"/>
              </a:rPr>
              <a:t>petaflops</a:t>
            </a:r>
            <a:r>
              <a:rPr kumimoji="1" lang="en-US" sz="1200" b="0" i="0" kern="1200" dirty="0" smtClean="0">
                <a:solidFill>
                  <a:schemeClr val="tx1"/>
                </a:solidFill>
                <a:effectLst/>
                <a:latin typeface="Arial" charset="0"/>
                <a:ea typeface="+mn-ea"/>
                <a:cs typeface="+mn-cs"/>
              </a:rPr>
              <a:t>. A </a:t>
            </a:r>
            <a:r>
              <a:rPr kumimoji="1" lang="en-US" sz="1200" b="0" i="0" kern="1200" dirty="0" err="1" smtClean="0">
                <a:solidFill>
                  <a:schemeClr val="tx1"/>
                </a:solidFill>
                <a:effectLst/>
                <a:latin typeface="Arial" charset="0"/>
                <a:ea typeface="+mn-ea"/>
                <a:cs typeface="+mn-cs"/>
              </a:rPr>
              <a:t>petaflop</a:t>
            </a:r>
            <a:r>
              <a:rPr kumimoji="1" lang="en-US" sz="1200" b="0" i="0" kern="1200" dirty="0" smtClean="0">
                <a:solidFill>
                  <a:schemeClr val="tx1"/>
                </a:solidFill>
                <a:effectLst/>
                <a:latin typeface="Arial" charset="0"/>
                <a:ea typeface="+mn-ea"/>
                <a:cs typeface="+mn-cs"/>
              </a:rPr>
              <a:t> is a quadrillion, or 1,000 trillion, sustained floating-point operations per second.</a:t>
            </a:r>
          </a:p>
          <a:p>
            <a:r>
              <a:rPr kumimoji="1" lang="en-US" sz="1200" b="0" i="0" kern="1200" dirty="0" smtClean="0">
                <a:solidFill>
                  <a:schemeClr val="tx1"/>
                </a:solidFill>
                <a:effectLst/>
                <a:latin typeface="Arial" charset="0"/>
                <a:ea typeface="+mn-ea"/>
                <a:cs typeface="+mn-cs"/>
              </a:rPr>
              <a:t>The total capacity of the latest Top500 list of </a:t>
            </a:r>
            <a:r>
              <a:rPr kumimoji="1" lang="en-US" sz="1200" b="0" i="0" u="sng" kern="1200" dirty="0" smtClean="0">
                <a:solidFill>
                  <a:schemeClr val="tx1"/>
                </a:solidFill>
                <a:effectLst/>
                <a:latin typeface="Arial" charset="0"/>
                <a:ea typeface="+mn-ea"/>
                <a:cs typeface="+mn-cs"/>
                <a:hlinkClick r:id="rId3"/>
              </a:rPr>
              <a:t>the most powerful supercomputers</a:t>
            </a:r>
            <a:r>
              <a:rPr kumimoji="1" lang="en-US" sz="1200" b="0" i="0" kern="1200" dirty="0" smtClean="0">
                <a:solidFill>
                  <a:schemeClr val="tx1"/>
                </a:solidFill>
                <a:effectLst/>
                <a:latin typeface="Arial" charset="0"/>
                <a:ea typeface="+mn-ea"/>
                <a:cs typeface="+mn-cs"/>
              </a:rPr>
              <a:t>, released at SC09, was 27.6 </a:t>
            </a:r>
            <a:r>
              <a:rPr kumimoji="1" lang="en-US" sz="1200" b="0" i="0" kern="1200" dirty="0" err="1" smtClean="0">
                <a:solidFill>
                  <a:schemeClr val="tx1"/>
                </a:solidFill>
                <a:effectLst/>
                <a:latin typeface="Arial" charset="0"/>
                <a:ea typeface="+mn-ea"/>
                <a:cs typeface="+mn-cs"/>
              </a:rPr>
              <a:t>petaflops</a:t>
            </a:r>
            <a:r>
              <a:rPr kumimoji="1" lang="en-US" sz="1200" b="0" i="0" kern="1200" dirty="0" smtClean="0">
                <a:solidFill>
                  <a:schemeClr val="tx1"/>
                </a:solidFill>
                <a:effectLst/>
                <a:latin typeface="Arial" charset="0"/>
                <a:ea typeface="+mn-ea"/>
                <a:cs typeface="+mn-cs"/>
              </a:rPr>
              <a:t>, up from 22.6 </a:t>
            </a:r>
            <a:r>
              <a:rPr kumimoji="1" lang="en-US" sz="1200" b="0" i="0" kern="1200" dirty="0" err="1" smtClean="0">
                <a:solidFill>
                  <a:schemeClr val="tx1"/>
                </a:solidFill>
                <a:effectLst/>
                <a:latin typeface="Arial" charset="0"/>
                <a:ea typeface="+mn-ea"/>
                <a:cs typeface="+mn-cs"/>
              </a:rPr>
              <a:t>petaflops</a:t>
            </a:r>
            <a:r>
              <a:rPr kumimoji="1" lang="en-US" sz="1200" b="0" i="0" kern="1200" dirty="0" smtClean="0">
                <a:solidFill>
                  <a:schemeClr val="tx1"/>
                </a:solidFill>
                <a:effectLst/>
                <a:latin typeface="Arial" charset="0"/>
                <a:ea typeface="+mn-ea"/>
                <a:cs typeface="+mn-cs"/>
              </a:rPr>
              <a:t> in the previous list, released in June.</a:t>
            </a:r>
          </a:p>
          <a:p>
            <a:r>
              <a:rPr kumimoji="1" lang="en-US" sz="1200" b="0" i="0" kern="1200" dirty="0" smtClean="0">
                <a:solidFill>
                  <a:schemeClr val="tx1"/>
                </a:solidFill>
                <a:effectLst/>
                <a:latin typeface="Arial" charset="0"/>
                <a:ea typeface="+mn-ea"/>
                <a:cs typeface="+mn-cs"/>
              </a:rPr>
              <a:t>One </a:t>
            </a:r>
            <a:r>
              <a:rPr kumimoji="1" lang="en-US" sz="1200" b="0" i="0" kern="1200" dirty="0" err="1" smtClean="0">
                <a:solidFill>
                  <a:schemeClr val="tx1"/>
                </a:solidFill>
                <a:effectLst/>
                <a:latin typeface="Arial" charset="0"/>
                <a:ea typeface="+mn-ea"/>
                <a:cs typeface="+mn-cs"/>
              </a:rPr>
              <a:t>exaflop</a:t>
            </a:r>
            <a:r>
              <a:rPr kumimoji="1" lang="en-US" sz="1200" b="0" i="0" kern="1200" dirty="0" smtClean="0">
                <a:solidFill>
                  <a:schemeClr val="tx1"/>
                </a:solidFill>
                <a:effectLst/>
                <a:latin typeface="Arial" charset="0"/>
                <a:ea typeface="+mn-ea"/>
                <a:cs typeface="+mn-cs"/>
              </a:rPr>
              <a:t> is 1,000 times faster than a </a:t>
            </a:r>
            <a:r>
              <a:rPr kumimoji="1" lang="en-US" sz="1200" b="0" i="0" kern="1200" dirty="0" err="1" smtClean="0">
                <a:solidFill>
                  <a:schemeClr val="tx1"/>
                </a:solidFill>
                <a:effectLst/>
                <a:latin typeface="Arial" charset="0"/>
                <a:ea typeface="+mn-ea"/>
                <a:cs typeface="+mn-cs"/>
              </a:rPr>
              <a:t>petaflop</a:t>
            </a:r>
            <a:r>
              <a:rPr kumimoji="1" lang="en-US" sz="1200" b="0" i="0" kern="1200" dirty="0" smtClean="0">
                <a:solidFill>
                  <a:schemeClr val="tx1"/>
                </a:solidFill>
                <a:effectLst/>
                <a:latin typeface="Arial" charset="0"/>
                <a:ea typeface="+mn-ea"/>
                <a:cs typeface="+mn-cs"/>
              </a:rPr>
              <a:t> -- performing 1 quintillion, or 1 million trillion calculations per second. "We think </a:t>
            </a:r>
            <a:r>
              <a:rPr kumimoji="1" lang="en-US" sz="1200" b="0" i="0" kern="1200" dirty="0" err="1" smtClean="0">
                <a:solidFill>
                  <a:schemeClr val="tx1"/>
                </a:solidFill>
                <a:effectLst/>
                <a:latin typeface="Arial" charset="0"/>
                <a:ea typeface="+mn-ea"/>
                <a:cs typeface="+mn-cs"/>
              </a:rPr>
              <a:t>exascale</a:t>
            </a:r>
            <a:r>
              <a:rPr kumimoji="1" lang="en-US" sz="1200" b="0" i="0" kern="1200" dirty="0" smtClean="0">
                <a:solidFill>
                  <a:schemeClr val="tx1"/>
                </a:solidFill>
                <a:effectLst/>
                <a:latin typeface="Arial" charset="0"/>
                <a:ea typeface="+mn-ea"/>
                <a:cs typeface="+mn-cs"/>
              </a:rPr>
              <a:t> is a 100 million-core kind of enterprise," said Dave </a:t>
            </a:r>
            <a:r>
              <a:rPr kumimoji="1" lang="en-US" sz="1200" b="0" i="0" kern="1200" dirty="0" err="1" smtClean="0">
                <a:solidFill>
                  <a:schemeClr val="tx1"/>
                </a:solidFill>
                <a:effectLst/>
                <a:latin typeface="Arial" charset="0"/>
                <a:ea typeface="+mn-ea"/>
                <a:cs typeface="+mn-cs"/>
              </a:rPr>
              <a:t>Turek</a:t>
            </a:r>
            <a:r>
              <a:rPr kumimoji="1" lang="en-US" sz="1200" b="0" i="0" kern="1200" dirty="0" smtClean="0">
                <a:solidFill>
                  <a:schemeClr val="tx1"/>
                </a:solidFill>
                <a:effectLst/>
                <a:latin typeface="Arial" charset="0"/>
                <a:ea typeface="+mn-ea"/>
                <a:cs typeface="+mn-cs"/>
              </a:rPr>
              <a:t>, vice president of deep computing at IBM.</a:t>
            </a:r>
          </a:p>
          <a:p>
            <a:r>
              <a:rPr kumimoji="1" lang="en-US" sz="1200" b="0" i="0" kern="1200" dirty="0" smtClean="0">
                <a:solidFill>
                  <a:schemeClr val="tx1"/>
                </a:solidFill>
                <a:effectLst/>
                <a:latin typeface="Arial" charset="0"/>
                <a:ea typeface="+mn-ea"/>
                <a:cs typeface="+mn-cs"/>
              </a:rPr>
              <a:t>In mid-2008, IBM's Roadrunner supercomputer -- a hybrid system that runs both AMD's Opteron processors and Cell chips designed by IBM, Toshiba Corp. and Sony Corp. -- was the first to achieve </a:t>
            </a:r>
            <a:r>
              <a:rPr kumimoji="1" lang="en-US" sz="1200" b="0" i="0" kern="1200" dirty="0" err="1" smtClean="0">
                <a:solidFill>
                  <a:schemeClr val="tx1"/>
                </a:solidFill>
                <a:effectLst/>
                <a:latin typeface="Arial" charset="0"/>
                <a:ea typeface="+mn-ea"/>
                <a:cs typeface="+mn-cs"/>
              </a:rPr>
              <a:t>petaflop</a:t>
            </a:r>
            <a:r>
              <a:rPr kumimoji="1" lang="en-US" sz="1200" b="0" i="0" kern="1200" dirty="0" smtClean="0">
                <a:solidFill>
                  <a:schemeClr val="tx1"/>
                </a:solidFill>
                <a:effectLst/>
                <a:latin typeface="Arial" charset="0"/>
                <a:ea typeface="+mn-ea"/>
                <a:cs typeface="+mn-cs"/>
              </a:rPr>
              <a:t> speeds. Now the U.S. Department of Energy has started making plans to build an </a:t>
            </a:r>
            <a:r>
              <a:rPr kumimoji="1" lang="en-US" sz="1200" b="0" i="0" kern="1200" dirty="0" err="1" smtClean="0">
                <a:solidFill>
                  <a:schemeClr val="tx1"/>
                </a:solidFill>
                <a:effectLst/>
                <a:latin typeface="Arial" charset="0"/>
                <a:ea typeface="+mn-ea"/>
                <a:cs typeface="+mn-cs"/>
              </a:rPr>
              <a:t>exascale</a:t>
            </a:r>
            <a:r>
              <a:rPr kumimoji="1" lang="en-US" sz="1200" b="0" i="0" kern="1200" dirty="0" smtClean="0">
                <a:solidFill>
                  <a:schemeClr val="tx1"/>
                </a:solidFill>
                <a:effectLst/>
                <a:latin typeface="Arial" charset="0"/>
                <a:ea typeface="+mn-ea"/>
                <a:cs typeface="+mn-cs"/>
              </a:rPr>
              <a:t> system that's 1,000 times more powerful than Jaguar.</a:t>
            </a:r>
          </a:p>
          <a:p>
            <a:r>
              <a:rPr kumimoji="1" lang="en-US" sz="1200" b="0" i="0" kern="1200" dirty="0" smtClean="0">
                <a:solidFill>
                  <a:schemeClr val="tx1"/>
                </a:solidFill>
                <a:effectLst/>
                <a:latin typeface="Arial" charset="0"/>
                <a:ea typeface="+mn-ea"/>
                <a:cs typeface="+mn-cs"/>
              </a:rPr>
              <a:t>These future systems must use less memory per core and more memory bandwidth. Systems running 100 million cores will face continuous core failures, and the tools for dealing with them will have to be rethought "in a dramatic kind of way," said </a:t>
            </a:r>
            <a:r>
              <a:rPr kumimoji="1" lang="en-US" sz="1200" b="0" i="0" kern="1200" dirty="0" err="1" smtClean="0">
                <a:solidFill>
                  <a:schemeClr val="tx1"/>
                </a:solidFill>
                <a:effectLst/>
                <a:latin typeface="Arial" charset="0"/>
                <a:ea typeface="+mn-ea"/>
                <a:cs typeface="+mn-cs"/>
              </a:rPr>
              <a:t>Turek</a:t>
            </a:r>
            <a:r>
              <a:rPr kumimoji="1" lang="en-US" sz="1200" b="0" i="0" kern="1200" dirty="0" smtClean="0">
                <a:solidFill>
                  <a:schemeClr val="tx1"/>
                </a:solidFill>
                <a:effectLst/>
                <a:latin typeface="Arial"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18</a:t>
            </a:fld>
            <a:endParaRPr lang="en-US"/>
          </a:p>
        </p:txBody>
      </p:sp>
    </p:spTree>
    <p:extLst>
      <p:ext uri="{BB962C8B-B14F-4D97-AF65-F5344CB8AC3E}">
        <p14:creationId xmlns:p14="http://schemas.microsoft.com/office/powerpoint/2010/main" val="917507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mn-lt"/>
              </a:rPr>
              <a:t>"Evolve with compatibility"</a:t>
            </a:r>
          </a:p>
          <a:p>
            <a:pPr marL="628650" lvl="1" indent="-171450">
              <a:buFont typeface="Arial" pitchFamily="34" charset="0"/>
              <a:buChar char="•"/>
            </a:pPr>
            <a:r>
              <a:rPr lang="en-US" dirty="0" smtClean="0">
                <a:solidFill>
                  <a:schemeClr val="tx1"/>
                </a:solidFill>
                <a:latin typeface="+mn-lt"/>
              </a:rPr>
              <a:t>Develop guidelines to keep evolution under control</a:t>
            </a:r>
          </a:p>
          <a:p>
            <a:pPr marL="628650" lvl="1" indent="-171450">
              <a:buFont typeface="Arial" pitchFamily="34" charset="0"/>
              <a:buChar char="•"/>
            </a:pPr>
            <a:r>
              <a:rPr lang="en-US" dirty="0" smtClean="0">
                <a:solidFill>
                  <a:schemeClr val="tx1"/>
                </a:solidFill>
                <a:latin typeface="+mn-lt"/>
              </a:rPr>
              <a:t>Develop process to ensure cross-generational compatibility</a:t>
            </a:r>
          </a:p>
          <a:p>
            <a:endParaRPr lang="en-US"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21</a:t>
            </a:fld>
            <a:endParaRPr lang="en-US"/>
          </a:p>
        </p:txBody>
      </p:sp>
    </p:spTree>
    <p:extLst>
      <p:ext uri="{BB962C8B-B14F-4D97-AF65-F5344CB8AC3E}">
        <p14:creationId xmlns:p14="http://schemas.microsoft.com/office/powerpoint/2010/main" val="88329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mn-lt"/>
              </a:rPr>
              <a:t>"Evolve with compatibility"</a:t>
            </a:r>
          </a:p>
          <a:p>
            <a:pPr marL="628650" lvl="1" indent="-171450">
              <a:buFont typeface="Arial" pitchFamily="34" charset="0"/>
              <a:buChar char="•"/>
            </a:pPr>
            <a:r>
              <a:rPr lang="en-US" dirty="0" smtClean="0">
                <a:solidFill>
                  <a:schemeClr val="tx1"/>
                </a:solidFill>
                <a:latin typeface="+mn-lt"/>
              </a:rPr>
              <a:t>Develop guidelines to keep evolution under control</a:t>
            </a:r>
          </a:p>
          <a:p>
            <a:pPr marL="628650" lvl="1" indent="-171450">
              <a:buFont typeface="Arial" pitchFamily="34" charset="0"/>
              <a:buChar char="•"/>
            </a:pPr>
            <a:r>
              <a:rPr lang="en-US" dirty="0" smtClean="0">
                <a:solidFill>
                  <a:schemeClr val="tx1"/>
                </a:solidFill>
                <a:latin typeface="+mn-lt"/>
              </a:rPr>
              <a:t>Develop process to ensure cross-generational compatibility</a:t>
            </a:r>
          </a:p>
          <a:p>
            <a:endParaRPr lang="en-US"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22</a:t>
            </a:fld>
            <a:endParaRPr lang="en-US"/>
          </a:p>
        </p:txBody>
      </p:sp>
    </p:spTree>
    <p:extLst>
      <p:ext uri="{BB962C8B-B14F-4D97-AF65-F5344CB8AC3E}">
        <p14:creationId xmlns:p14="http://schemas.microsoft.com/office/powerpoint/2010/main" val="8832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Emphasis on standards.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Organization and with user communities emphasize the importance of developing and adhering to standards.</a:t>
            </a:r>
          </a:p>
          <a:p>
            <a:endParaRPr lang="en-US" dirty="0" smtClean="0">
              <a:latin typeface="Arial"/>
            </a:endParaRPr>
          </a:p>
          <a:p>
            <a:r>
              <a:rPr lang="en-US" dirty="0" smtClean="0">
                <a:latin typeface="Arial"/>
              </a:rPr>
              <a:t>Make HDF5 itself a national and international standard, and important building block to preservation.</a:t>
            </a:r>
          </a:p>
          <a:p>
            <a:r>
              <a:rPr lang="en-US" dirty="0" smtClean="0">
                <a:latin typeface="Arial"/>
              </a:rPr>
              <a:t>Foster standard uses of HDF5 so that more and more diverse groups can share and integrate data</a:t>
            </a:r>
          </a:p>
          <a:p>
            <a:endParaRPr lang="en-US" dirty="0" smtClean="0"/>
          </a:p>
          <a:p>
            <a:pPr lvl="0"/>
            <a:r>
              <a:rPr lang="en-US" dirty="0" smtClean="0"/>
              <a:t>Promote standard usage within domains</a:t>
            </a:r>
          </a:p>
          <a:p>
            <a:pPr lvl="0"/>
            <a:r>
              <a:rPr lang="en-US" dirty="0" smtClean="0"/>
              <a:t>Examples</a:t>
            </a:r>
          </a:p>
          <a:p>
            <a:pPr lvl="1"/>
            <a:r>
              <a:rPr lang="en-US" dirty="0" smtClean="0"/>
              <a:t>HDF-EOS</a:t>
            </a:r>
          </a:p>
          <a:p>
            <a:pPr lvl="1"/>
            <a:r>
              <a:rPr lang="en-US" dirty="0" smtClean="0"/>
              <a:t>CGNS</a:t>
            </a:r>
          </a:p>
          <a:p>
            <a:pPr lvl="1"/>
            <a:r>
              <a:rPr lang="en-US" dirty="0" smtClean="0"/>
              <a:t>HDF Time history (Aerospace)</a:t>
            </a:r>
          </a:p>
          <a:p>
            <a:pPr lvl="1"/>
            <a:r>
              <a:rPr lang="en-US" dirty="0" err="1" smtClean="0"/>
              <a:t>NeXuS</a:t>
            </a:r>
            <a:endParaRPr lang="en-US" dirty="0" smtClean="0"/>
          </a:p>
          <a:p>
            <a:pPr lvl="1"/>
            <a:r>
              <a:rPr lang="en-US" dirty="0" smtClean="0"/>
              <a:t>BioHDF</a:t>
            </a:r>
          </a:p>
          <a:p>
            <a:pPr lvl="0"/>
            <a:r>
              <a:rPr lang="en-US" dirty="0" smtClean="0"/>
              <a:t>components</a:t>
            </a:r>
          </a:p>
          <a:p>
            <a:pPr lvl="1"/>
            <a:r>
              <a:rPr lang="en-US" dirty="0" smtClean="0"/>
              <a:t>Unified data model</a:t>
            </a:r>
          </a:p>
          <a:p>
            <a:pPr lvl="1"/>
            <a:r>
              <a:rPr lang="en-US" dirty="0" smtClean="0"/>
              <a:t>API and implementation (preferably multi-language)</a:t>
            </a:r>
          </a:p>
          <a:p>
            <a:pPr lvl="1"/>
            <a:r>
              <a:rPr lang="en-US" dirty="0" smtClean="0"/>
              <a:t>Tools</a:t>
            </a:r>
          </a:p>
          <a:p>
            <a:pPr lvl="1"/>
            <a:r>
              <a:rPr lang="en-US" dirty="0" smtClean="0"/>
              <a:t>Lots of data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23</a:t>
            </a:fld>
            <a:endParaRPr lang="en-US"/>
          </a:p>
        </p:txBody>
      </p:sp>
    </p:spTree>
    <p:extLst>
      <p:ext uri="{BB962C8B-B14F-4D97-AF65-F5344CB8AC3E}">
        <p14:creationId xmlns:p14="http://schemas.microsoft.com/office/powerpoint/2010/main" val="716387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Long-term institutional support</a:t>
            </a:r>
          </a:p>
          <a:p>
            <a:r>
              <a:rPr lang="en-US" sz="1200" b="1" kern="1200" dirty="0" smtClean="0">
                <a:solidFill>
                  <a:schemeClr val="tx1"/>
                </a:solidFill>
                <a:effectLst/>
                <a:latin typeface="+mn-lt"/>
                <a:ea typeface="+mn-ea"/>
                <a:cs typeface="+mn-cs"/>
              </a:rPr>
              <a:t>One keeper of the format and software</a:t>
            </a:r>
          </a:p>
          <a:p>
            <a:r>
              <a:rPr lang="en-US" sz="1200" b="1" kern="1200" dirty="0" smtClean="0">
                <a:solidFill>
                  <a:schemeClr val="tx1"/>
                </a:solidFill>
                <a:effectLst/>
                <a:latin typeface="+mn-lt"/>
                <a:ea typeface="+mn-ea"/>
                <a:cs typeface="+mn-cs"/>
              </a:rPr>
              <a:t>A mission-driven business</a:t>
            </a:r>
          </a:p>
          <a:p>
            <a:r>
              <a:rPr lang="en-US" sz="1200" b="1" kern="1200" dirty="0" smtClean="0">
                <a:solidFill>
                  <a:schemeClr val="tx1"/>
                </a:solidFill>
                <a:effectLst/>
                <a:latin typeface="+mn-lt"/>
                <a:ea typeface="+mn-ea"/>
                <a:cs typeface="+mn-cs"/>
              </a:rPr>
              <a:t>Open source</a:t>
            </a:r>
          </a:p>
          <a:p>
            <a:r>
              <a:rPr lang="en-US" sz="1200" b="0" kern="1200" dirty="0" smtClean="0">
                <a:solidFill>
                  <a:schemeClr val="tx1"/>
                </a:solidFill>
                <a:effectLst/>
                <a:latin typeface="+mn-lt"/>
                <a:ea typeface="+mn-ea"/>
                <a:cs typeface="+mn-cs"/>
              </a:rPr>
              <a:t>Free as in speech, not as in</a:t>
            </a:r>
          </a:p>
          <a:p>
            <a:r>
              <a:rPr lang="en-US" sz="1200" b="1" kern="1200" dirty="0" smtClean="0">
                <a:solidFill>
                  <a:schemeClr val="tx1"/>
                </a:solidFill>
                <a:effectLst/>
                <a:latin typeface="+mn-lt"/>
                <a:ea typeface="+mn-ea"/>
                <a:cs typeface="+mn-cs"/>
              </a:rPr>
              <a:t>Cross the chasm to new users and applications</a:t>
            </a:r>
          </a:p>
          <a:p>
            <a:r>
              <a:rPr lang="en-US" sz="1200" b="1" kern="1200" dirty="0" smtClean="0">
                <a:solidFill>
                  <a:schemeClr val="tx1"/>
                </a:solidFill>
                <a:effectLst/>
                <a:latin typeface="+mn-lt"/>
                <a:ea typeface="+mn-ea"/>
                <a:cs typeface="+mn-cs"/>
              </a:rPr>
              <a:t>Promoting standardization</a:t>
            </a:r>
          </a:p>
          <a:p>
            <a:endParaRPr lang="en-US"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24</a:t>
            </a:fld>
            <a:endParaRPr lang="en-US"/>
          </a:p>
        </p:txBody>
      </p:sp>
    </p:spTree>
    <p:extLst>
      <p:ext uri="{BB962C8B-B14F-4D97-AF65-F5344CB8AC3E}">
        <p14:creationId xmlns:p14="http://schemas.microsoft.com/office/powerpoint/2010/main" val="3453207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 to be mission driven.</a:t>
            </a:r>
          </a:p>
          <a:p>
            <a:r>
              <a:rPr lang="en-US" dirty="0" smtClean="0"/>
              <a:t>Non-profit to insure mission driven</a:t>
            </a:r>
          </a:p>
          <a:p>
            <a:r>
              <a:rPr lang="en-US" dirty="0" smtClean="0"/>
              <a:t>Not locked in</a:t>
            </a:r>
            <a:r>
              <a:rPr lang="en-US" baseline="0" dirty="0" smtClean="0"/>
              <a:t> to that model, but whatever model</a:t>
            </a:r>
          </a:p>
          <a:p>
            <a:r>
              <a:rPr lang="en-US" baseline="0" dirty="0" smtClean="0"/>
              <a:t>Continue to focus on supporting the people who are committing their data to HDF and needing access to their data for the long term.</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25</a:t>
            </a:fld>
            <a:endParaRPr lang="en-US"/>
          </a:p>
        </p:txBody>
      </p:sp>
    </p:spTree>
    <p:extLst>
      <p:ext uri="{BB962C8B-B14F-4D97-AF65-F5344CB8AC3E}">
        <p14:creationId xmlns:p14="http://schemas.microsoft.com/office/powerpoint/2010/main" val="3785327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1</a:t>
            </a:r>
            <a:r>
              <a:rPr lang="en-US" baseline="30000" dirty="0" smtClean="0"/>
              <a:t>st</a:t>
            </a:r>
            <a:r>
              <a:rPr lang="en-US" dirty="0" smtClean="0"/>
              <a:t> chapters</a:t>
            </a:r>
            <a:r>
              <a:rPr lang="en-US" baseline="0" dirty="0" smtClean="0"/>
              <a:t> is about identifying missions and goals</a:t>
            </a:r>
          </a:p>
          <a:p>
            <a:endParaRPr lang="en-US" baseline="0" dirty="0" smtClean="0"/>
          </a:p>
          <a:p>
            <a:r>
              <a:rPr lang="en-US" baseline="0" dirty="0" smtClean="0"/>
              <a:t>…</a:t>
            </a:r>
          </a:p>
          <a:p>
            <a:endParaRPr lang="en-US" baseline="0" dirty="0" smtClean="0"/>
          </a:p>
          <a:p>
            <a:r>
              <a:rPr lang="en-US" baseline="0" dirty="0" smtClean="0"/>
              <a:t>These would cover the different aspects of the organization we wanted to create.</a:t>
            </a:r>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5</a:t>
            </a:fld>
            <a:endParaRPr lang="en-US"/>
          </a:p>
        </p:txBody>
      </p:sp>
    </p:spTree>
    <p:extLst>
      <p:ext uri="{BB962C8B-B14F-4D97-AF65-F5344CB8AC3E}">
        <p14:creationId xmlns:p14="http://schemas.microsoft.com/office/powerpoint/2010/main" val="2165266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ClrTx/>
              <a:buFont typeface="Arial" pitchFamily="34" charset="0"/>
              <a:buNone/>
            </a:pPr>
            <a:r>
              <a:rPr lang="en-US" sz="2800" dirty="0" smtClean="0"/>
              <a:t>Committed to the open source model for the basic format and software.</a:t>
            </a:r>
          </a:p>
          <a:p>
            <a:pPr>
              <a:buClrTx/>
              <a:buFont typeface="Arial" pitchFamily="34" charset="0"/>
              <a:buNone/>
            </a:pPr>
            <a:r>
              <a:rPr lang="en-US" sz="2800" dirty="0" smtClean="0"/>
              <a:t>Doesn’t mean proprietary</a:t>
            </a:r>
            <a:r>
              <a:rPr lang="en-US" sz="2800" baseline="0" dirty="0" smtClean="0"/>
              <a:t> products can’t be built on HDF. </a:t>
            </a:r>
          </a:p>
          <a:p>
            <a:pPr>
              <a:buClrTx/>
              <a:buFont typeface="Arial" pitchFamily="34" charset="0"/>
              <a:buNone/>
            </a:pPr>
            <a:r>
              <a:rPr lang="en-US" sz="2800" baseline="0" dirty="0" smtClean="0"/>
              <a:t>Want our IP choices and even our business model to allow that.</a:t>
            </a:r>
            <a:endParaRPr lang="en-US" sz="2800" dirty="0" smtClean="0"/>
          </a:p>
          <a:p>
            <a:pPr>
              <a:buClrTx/>
              <a:buFont typeface="Arial" pitchFamily="34" charset="0"/>
              <a:buNone/>
            </a:pPr>
            <a:endParaRPr lang="en-US" sz="2800" dirty="0" smtClean="0"/>
          </a:p>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sz="2800" kern="1200" dirty="0" smtClean="0">
                <a:solidFill>
                  <a:srgbClr val="000000"/>
                </a:solidFill>
                <a:effectLst/>
                <a:latin typeface="Arial" charset="0"/>
                <a:ea typeface="+mn-ea"/>
                <a:cs typeface="+mn-cs"/>
              </a:rPr>
              <a:t>OSS has many advantages to our the people we’re trying to serve</a:t>
            </a:r>
          </a:p>
          <a:p>
            <a:pPr marL="457200" marR="0" lvl="1" indent="0" algn="l" defTabSz="914400" rtl="0" eaLnBrk="1" fontAlgn="base" latinLnBrk="0" hangingPunct="1">
              <a:lnSpc>
                <a:spcPct val="100000"/>
              </a:lnSpc>
              <a:spcBef>
                <a:spcPct val="20000"/>
              </a:spcBef>
              <a:spcAft>
                <a:spcPct val="0"/>
              </a:spcAft>
              <a:buClrTx/>
              <a:buSzTx/>
              <a:buFont typeface="Arial" pitchFamily="34" charset="0"/>
              <a:buNone/>
              <a:tabLst/>
              <a:defRPr/>
            </a:pPr>
            <a:r>
              <a:rPr kumimoji="1" lang="en-US" sz="2800" kern="1200" dirty="0" smtClean="0">
                <a:solidFill>
                  <a:srgbClr val="000000"/>
                </a:solidFill>
                <a:effectLst/>
                <a:latin typeface="Arial" charset="0"/>
                <a:ea typeface="+mn-ea"/>
                <a:cs typeface="+mn-cs"/>
              </a:rPr>
              <a:t>Open source lowers barriers to basic access: free and readily </a:t>
            </a:r>
            <a:r>
              <a:rPr kumimoji="1" lang="en-US" sz="2800" kern="1200" dirty="0" err="1" smtClean="0">
                <a:solidFill>
                  <a:srgbClr val="000000"/>
                </a:solidFill>
                <a:effectLst/>
                <a:latin typeface="Arial" charset="0"/>
                <a:ea typeface="+mn-ea"/>
                <a:cs typeface="+mn-cs"/>
              </a:rPr>
              <a:t>accesible</a:t>
            </a:r>
            <a:endParaRPr kumimoji="1" lang="en-US" sz="2800" kern="1200" dirty="0" smtClean="0">
              <a:solidFill>
                <a:schemeClr val="tx1"/>
              </a:solidFill>
              <a:effectLst/>
              <a:latin typeface="Arial" charset="0"/>
              <a:ea typeface="+mn-ea"/>
              <a:cs typeface="+mn-cs"/>
            </a:endParaRPr>
          </a:p>
          <a:p>
            <a:pPr marL="457200" marR="0" lvl="1" indent="0" algn="l" defTabSz="914400" rtl="0" eaLnBrk="1" fontAlgn="base" latinLnBrk="0" hangingPunct="1">
              <a:lnSpc>
                <a:spcPct val="100000"/>
              </a:lnSpc>
              <a:spcBef>
                <a:spcPct val="20000"/>
              </a:spcBef>
              <a:spcAft>
                <a:spcPct val="0"/>
              </a:spcAft>
              <a:buClrTx/>
              <a:buSzTx/>
              <a:buFont typeface="Arial" pitchFamily="34" charset="0"/>
              <a:buNone/>
              <a:tabLst/>
              <a:defRPr/>
            </a:pPr>
            <a:r>
              <a:rPr lang="en-US" dirty="0" smtClean="0"/>
              <a:t>Improves</a:t>
            </a:r>
            <a:r>
              <a:rPr lang="en-US" baseline="0" dirty="0" smtClean="0"/>
              <a:t> ability of people to understand the SW and adapt it to their needs</a:t>
            </a:r>
          </a:p>
          <a:p>
            <a:pPr marL="457200" lvl="1" indent="0">
              <a:buClrTx/>
              <a:buFont typeface="Arial" pitchFamily="34" charset="0"/>
              <a:buNone/>
            </a:pPr>
            <a:r>
              <a:rPr lang="en-US" dirty="0" smtClean="0"/>
              <a:t>IP: applications built on HDF not encumbered by IP requirements</a:t>
            </a:r>
          </a:p>
          <a:p>
            <a:pPr>
              <a:buClrTx/>
              <a:buFont typeface="Arial" pitchFamily="34" charset="0"/>
              <a:buNone/>
            </a:pPr>
            <a:endParaRPr lang="en-US" sz="2800" dirty="0" smtClean="0"/>
          </a:p>
          <a:p>
            <a:pPr>
              <a:buClrTx/>
              <a:buFont typeface="Arial" pitchFamily="34" charset="0"/>
              <a:buNone/>
            </a:pPr>
            <a:r>
              <a:rPr lang="en-US" sz="2800" dirty="0" smtClean="0"/>
              <a:t>Being OSS definitely</a:t>
            </a:r>
            <a:r>
              <a:rPr lang="en-US" sz="2800" baseline="0" dirty="0" smtClean="0"/>
              <a:t> helps insure </a:t>
            </a:r>
            <a:r>
              <a:rPr lang="en-US" sz="2800" dirty="0" smtClean="0"/>
              <a:t>that </a:t>
            </a:r>
            <a:r>
              <a:rPr lang="en-US" sz="2800" baseline="0" dirty="0" smtClean="0"/>
              <a:t>HDF will have wide community involvement</a:t>
            </a:r>
          </a:p>
          <a:p>
            <a:pPr>
              <a:buClrTx/>
              <a:buFont typeface="Arial" pitchFamily="34" charset="0"/>
              <a:buNone/>
            </a:pPr>
            <a:r>
              <a:rPr lang="en-US" sz="2800" baseline="0" dirty="0" smtClean="0"/>
              <a:t>That’s terribly important.</a:t>
            </a:r>
            <a:endParaRPr lang="en-US" sz="2800" dirty="0" smtClean="0"/>
          </a:p>
          <a:p>
            <a:pPr lvl="1">
              <a:buClrTx/>
              <a:buFont typeface="Arial" pitchFamily="34" charset="0"/>
              <a:buNone/>
            </a:pPr>
            <a:r>
              <a:rPr lang="en-US" sz="2800" dirty="0" smtClean="0"/>
              <a:t>Users will constantly test HDF, find bugs, identify</a:t>
            </a:r>
            <a:r>
              <a:rPr lang="en-US" sz="2800" baseline="0" dirty="0" smtClean="0"/>
              <a:t> ways to improve;</a:t>
            </a:r>
            <a:r>
              <a:rPr lang="en-US" sz="2800" dirty="0" smtClean="0"/>
              <a:t> help us make it better</a:t>
            </a:r>
          </a:p>
          <a:p>
            <a:pPr lvl="1">
              <a:buClrTx/>
              <a:buFont typeface="Arial" pitchFamily="34" charset="0"/>
              <a:buNone/>
            </a:pPr>
            <a:r>
              <a:rPr lang="en-US" sz="2800" dirty="0" smtClean="0"/>
              <a:t>Have demonstrate countless new uses of, and will continue to do that</a:t>
            </a:r>
          </a:p>
          <a:p>
            <a:pPr lvl="1">
              <a:buClrTx/>
              <a:buFont typeface="Arial" pitchFamily="34" charset="0"/>
              <a:buNone/>
            </a:pPr>
            <a:r>
              <a:rPr lang="en-US" sz="2800" dirty="0" smtClean="0"/>
              <a:t>Also promote it far beyond</a:t>
            </a:r>
            <a:r>
              <a:rPr lang="en-US" sz="2800" baseline="0" dirty="0" smtClean="0"/>
              <a:t> what our little group can do</a:t>
            </a:r>
            <a:r>
              <a:rPr lang="en-US" sz="2800" dirty="0" smtClean="0"/>
              <a:t>. </a:t>
            </a:r>
          </a:p>
          <a:p>
            <a:pPr lvl="0">
              <a:buClrTx/>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26</a:t>
            </a:fld>
            <a:endParaRPr lang="en-US"/>
          </a:p>
        </p:txBody>
      </p:sp>
    </p:spTree>
    <p:extLst>
      <p:ext uri="{BB962C8B-B14F-4D97-AF65-F5344CB8AC3E}">
        <p14:creationId xmlns:p14="http://schemas.microsoft.com/office/powerpoint/2010/main" val="200614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open source software projects subscribe to the idea that anyone can contribute to testing it and making it better. </a:t>
            </a:r>
          </a:p>
          <a:p>
            <a:endParaRPr lang="en-US" baseline="0" dirty="0" smtClean="0"/>
          </a:p>
          <a:p>
            <a:r>
              <a:rPr lang="en-US" baseline="0" dirty="0" smtClean="0"/>
              <a:t>We certainly believe in that premise, but only to a point.</a:t>
            </a:r>
            <a:endParaRPr lang="en-US" dirty="0" smtClean="0"/>
          </a:p>
          <a:p>
            <a:endParaRPr lang="en-US" dirty="0" smtClean="0"/>
          </a:p>
          <a:p>
            <a:r>
              <a:rPr lang="en-US" dirty="0" smtClean="0"/>
              <a:t>Both HDFs</a:t>
            </a:r>
            <a:r>
              <a:rPr lang="en-US" baseline="0" dirty="0" smtClean="0"/>
              <a:t> are complex formats, and the software is even more complex. </a:t>
            </a:r>
          </a:p>
          <a:p>
            <a:r>
              <a:rPr lang="en-US" baseline="0" dirty="0" smtClean="0"/>
              <a:t>That complexity limits the extent to which we can incorporate contributions from our users in our core products.</a:t>
            </a:r>
          </a:p>
          <a:p>
            <a:endParaRPr lang="en-US" baseline="0" dirty="0" smtClean="0"/>
          </a:p>
          <a:p>
            <a:r>
              <a:rPr lang="en-US" baseline="0" dirty="0" smtClean="0"/>
              <a:t>We encourage contributions, but we feel that the quality of the software would be at risk if we didn’t maintain fairly strict control over development and maintenance of HDF.</a:t>
            </a:r>
          </a:p>
          <a:p>
            <a:endParaRPr lang="en-US" baseline="0" dirty="0" smtClean="0"/>
          </a:p>
          <a:p>
            <a:r>
              <a:rPr lang="en-US" baseline="0" dirty="0" smtClean="0"/>
              <a:t>Another reason we want to have control is to avoid fragmentation. If we don’t have the last word on exactly what constitutes HDF4 or HDF5, then separate versions could emerge from different communities, and much of what makes HDF4 and HDF5 so useful would be lost.</a:t>
            </a:r>
          </a:p>
          <a:p>
            <a:endParaRPr lang="en-US" baseline="0" dirty="0" smtClean="0"/>
          </a:p>
          <a:p>
            <a:r>
              <a:rPr lang="en-US" baseline="0" dirty="0" smtClean="0"/>
              <a:t>This isn’t to say that the central authority has to always be The HDF Group. It’s entirely possible that a different mechanism could emerge that would manage the maintenance and evolution of HDF.</a:t>
            </a:r>
          </a:p>
          <a:p>
            <a:endParaRPr lang="en-US" baseline="0" dirty="0" smtClean="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27</a:t>
            </a:fld>
            <a:endParaRPr lang="en-US"/>
          </a:p>
        </p:txBody>
      </p:sp>
    </p:spTree>
    <p:extLst>
      <p:ext uri="{BB962C8B-B14F-4D97-AF65-F5344CB8AC3E}">
        <p14:creationId xmlns:p14="http://schemas.microsoft.com/office/powerpoint/2010/main" val="2902286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smtClean="0"/>
          </a:p>
          <a:p>
            <a:r>
              <a:rPr lang="en-US" dirty="0" smtClean="0"/>
              <a:t>Another principle that we believe in is long-term institutional support.</a:t>
            </a:r>
          </a:p>
          <a:p>
            <a:endParaRPr lang="en-US" dirty="0" smtClean="0"/>
          </a:p>
          <a:p>
            <a:r>
              <a:rPr lang="en-US" dirty="0" smtClean="0"/>
              <a:t>In order to carry out our mission, we feel that we need to create an independent, self-sustaining institution.</a:t>
            </a:r>
          </a:p>
          <a:p>
            <a:endParaRPr lang="en-US" dirty="0" smtClean="0"/>
          </a:p>
          <a:p>
            <a:r>
              <a:rPr lang="en-US" dirty="0" smtClean="0"/>
              <a:t>As we said earlier, we started this out by defining our mission and vision, by establishing an organization that’s mission driven and by trying to establish a mindset that values accessibility</a:t>
            </a:r>
            <a:r>
              <a:rPr lang="en-US" baseline="0" dirty="0" smtClean="0"/>
              <a:t> to the data and the software for the long-term.</a:t>
            </a:r>
            <a:endParaRPr lang="en-US"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28</a:t>
            </a:fld>
            <a:endParaRPr lang="en-US"/>
          </a:p>
        </p:txBody>
      </p:sp>
    </p:spTree>
    <p:extLst>
      <p:ext uri="{BB962C8B-B14F-4D97-AF65-F5344CB8AC3E}">
        <p14:creationId xmlns:p14="http://schemas.microsoft.com/office/powerpoint/2010/main" val="2054869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2400" dirty="0" smtClean="0">
              <a:latin typeface="Arial"/>
            </a:endParaRPr>
          </a:p>
          <a:p>
            <a:pPr lvl="1"/>
            <a:r>
              <a:rPr lang="en-US" sz="2400" dirty="0" smtClean="0">
                <a:latin typeface="Arial"/>
              </a:rPr>
              <a:t>Find a business model that builds assets and is sustainable</a:t>
            </a:r>
          </a:p>
          <a:p>
            <a:pPr lvl="1"/>
            <a:r>
              <a:rPr lang="en-US" sz="2400" dirty="0" smtClean="0">
                <a:latin typeface="Arial"/>
              </a:rPr>
              <a:t>Find the right IP</a:t>
            </a:r>
            <a:r>
              <a:rPr lang="en-US" sz="2400" baseline="0" dirty="0" smtClean="0">
                <a:latin typeface="Arial"/>
              </a:rPr>
              <a:t> strategy that balances openness with stewardship</a:t>
            </a:r>
            <a:endParaRPr lang="en-US" sz="2400" dirty="0" smtClean="0">
              <a:latin typeface="Arial"/>
            </a:endParaRPr>
          </a:p>
          <a:p>
            <a:pPr lvl="1"/>
            <a:r>
              <a:rPr lang="en-US" sz="2400" dirty="0" smtClean="0">
                <a:latin typeface="Arial"/>
              </a:rPr>
              <a:t>Develop sustainability assets: knowledge, people, finances</a:t>
            </a:r>
          </a:p>
          <a:p>
            <a:pPr lvl="1"/>
            <a:endParaRPr lang="en-US" sz="2400" dirty="0" smtClean="0">
              <a:latin typeface="Arial"/>
            </a:endParaRPr>
          </a:p>
          <a:p>
            <a:pPr lvl="1"/>
            <a:r>
              <a:rPr lang="en-US" sz="2400" dirty="0" smtClean="0">
                <a:latin typeface="Arial"/>
              </a:rPr>
              <a:t>We’re not</a:t>
            </a:r>
            <a:r>
              <a:rPr lang="en-US" sz="2400" baseline="0" dirty="0" smtClean="0">
                <a:latin typeface="Arial"/>
              </a:rPr>
              <a:t> there yet on any of these counts, but this is where we want to be.</a:t>
            </a:r>
            <a:endParaRPr lang="en-US" sz="2400" dirty="0" smtClean="0">
              <a:latin typeface="Arial"/>
            </a:endParaRPr>
          </a:p>
          <a:p>
            <a:endParaRPr lang="en-US" sz="3600"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29</a:t>
            </a:fld>
            <a:endParaRPr lang="en-US"/>
          </a:p>
        </p:txBody>
      </p:sp>
    </p:spTree>
    <p:extLst>
      <p:ext uri="{BB962C8B-B14F-4D97-AF65-F5344CB8AC3E}">
        <p14:creationId xmlns:p14="http://schemas.microsoft.com/office/powerpoint/2010/main" val="691149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D2CB56-B21B-4101-923B-7FB2046230CF}" type="slidenum">
              <a:rPr lang="en-US"/>
              <a:pPr/>
              <a:t>30</a:t>
            </a:fld>
            <a:endParaRPr lang="en-US"/>
          </a:p>
        </p:txBody>
      </p:sp>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p:txBody>
          <a:bodyPr/>
          <a:lstStyle/>
          <a:p>
            <a:r>
              <a:rPr lang="en-US" dirty="0" smtClean="0"/>
              <a:t>Perhaps our biggest challenge is the business model.</a:t>
            </a:r>
          </a:p>
          <a:p>
            <a:endParaRPr lang="en-US" dirty="0" smtClean="0"/>
          </a:p>
          <a:p>
            <a:r>
              <a:rPr lang="en-US" baseline="0" dirty="0" smtClean="0"/>
              <a:t>Our current model provides income almost exclusively for services, and that’s a model that so far doesn’t seem to scale very well.</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Clearly profits</a:t>
            </a:r>
            <a:r>
              <a:rPr lang="en-US" baseline="0" dirty="0" smtClean="0"/>
              <a:t> on the sale of the basic software are out of the picture.</a:t>
            </a:r>
          </a:p>
          <a:p>
            <a:endParaRPr lang="en-US" baseline="0" dirty="0" smtClean="0"/>
          </a:p>
          <a:p>
            <a:r>
              <a:rPr lang="en-US" dirty="0" smtClean="0"/>
              <a:t>Fortunately,</a:t>
            </a:r>
            <a:r>
              <a:rPr lang="en-US" baseline="0" dirty="0" smtClean="0"/>
              <a:t> a lot of new and creative OS business models are emerging, and there’s probably a lot we can learn from them.</a:t>
            </a:r>
          </a:p>
          <a:p>
            <a:endParaRPr lang="en-US" baseline="0" dirty="0" smtClean="0"/>
          </a:p>
          <a:p>
            <a:r>
              <a:rPr lang="en-US" baseline="0" dirty="0" smtClean="0"/>
              <a:t>The main point to be made here is that in the future we are going to have to focus on finding a business model that enables us to be sustainable.</a:t>
            </a:r>
          </a:p>
          <a:p>
            <a:endParaRPr lang="en-US" baseline="0" dirty="0" smtClean="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Finally, as an institutional strategy, we realize that maintaining a highly </a:t>
            </a:r>
            <a:r>
              <a:rPr lang="en-US" u="sng" dirty="0" smtClean="0"/>
              <a:t>centralized</a:t>
            </a:r>
            <a:r>
              <a:rPr lang="en-US" dirty="0" smtClean="0"/>
              <a:t> operation for the long term is probably</a:t>
            </a:r>
            <a:r>
              <a:rPr lang="en-US" baseline="0" dirty="0" smtClean="0"/>
              <a:t> not ideal, and perhaps not even viable.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have a growing base of users and supporters who understand the value of HDF and are ready and willing to contribute </a:t>
            </a:r>
            <a:r>
              <a:rPr lang="en-US" u="sng" baseline="0" dirty="0" smtClean="0"/>
              <a:t>with </a:t>
            </a:r>
            <a:r>
              <a:rPr lang="en-US" baseline="0" dirty="0" smtClean="0"/>
              <a:t>us to evolving and sustaining HDF, as well as to supporting HDF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collective energy and wisdom of this community is enormous, and we are just plain foolish not to take advantage of it. Furthermore, we owe it these folks to let them help sustain HDF.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I’m not just talking about programmers out there with clever ideas about HDF and with the time to contribute. They are obviously tremendously valuable.  But I’m also talking about </a:t>
            </a:r>
            <a:r>
              <a:rPr lang="en-US" u="sng" baseline="0" dirty="0" smtClean="0"/>
              <a:t>institutional</a:t>
            </a:r>
            <a:r>
              <a:rPr lang="en-US" baseline="0" dirty="0" smtClean="0"/>
              <a:t> supporters, especially in industry and the government. We envision consortia of organizations that understand the value of keeping alive and well a technology like HDF that helps solve some of our biggest data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Thanks to the web, t</a:t>
            </a:r>
            <a:r>
              <a:rPr lang="en-US" baseline="0" dirty="0" smtClean="0"/>
              <a:t>echnologies are already in place to build and manage widely dispersed groups of people working together with a common goal. These technologies will only get better in the future. </a:t>
            </a:r>
          </a:p>
          <a:p>
            <a:endParaRPr lang="en-US" baseline="0" dirty="0" smtClean="0"/>
          </a:p>
          <a:p>
            <a:r>
              <a:rPr lang="en-US" baseline="0" dirty="0" smtClean="0"/>
              <a:t>But we are also seeing government initiatives, such as the National Science Foundation’s Scientific Software Innovations Institutes, that could provide the institutional support that’s needed.</a:t>
            </a:r>
          </a:p>
          <a:p>
            <a:endParaRPr lang="en-US" baseline="0" dirty="0" smtClean="0"/>
          </a:p>
          <a:p>
            <a:r>
              <a:rPr lang="en-US" baseline="0" dirty="0" smtClean="0"/>
              <a:t>We need to learn how to use these technologies and institutional opportunities to expand The HDF Group into a virtual organization that embraces the resources and wisdom of the people and organizations I have been talking about for the past hour, for they are really the ones who make HDF what it is.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7D47610-4F5B-4E62-8B56-82EAD50456EC}" type="slidenum">
              <a:rPr lang="en-US" smtClean="0"/>
              <a:pPr/>
              <a:t>31</a:t>
            </a:fld>
            <a:endParaRPr lang="en-US"/>
          </a:p>
        </p:txBody>
      </p:sp>
    </p:spTree>
    <p:extLst>
      <p:ext uri="{BB962C8B-B14F-4D97-AF65-F5344CB8AC3E}">
        <p14:creationId xmlns:p14="http://schemas.microsoft.com/office/powerpoint/2010/main" val="71638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9C419-FB1B-4CB5-91A1-2E3DED6EDB01}" type="slidenum">
              <a:rPr lang="en-US"/>
              <a:pPr/>
              <a:t>7</a:t>
            </a:fld>
            <a:endParaRPr lang="en-US"/>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p:txBody>
          <a:bodyPr/>
          <a:lstStyle/>
          <a:p>
            <a:r>
              <a:rPr lang="en-US" dirty="0" smtClean="0"/>
              <a:t>Many questions</a:t>
            </a:r>
          </a:p>
          <a:p>
            <a:r>
              <a:rPr lang="en-US" dirty="0" smtClean="0"/>
              <a:t>For profit or not?</a:t>
            </a:r>
          </a:p>
          <a:p>
            <a:r>
              <a:rPr lang="en-US" dirty="0" smtClean="0"/>
              <a:t>How to make money if not-for-profit?</a:t>
            </a:r>
          </a:p>
          <a:p>
            <a:r>
              <a:rPr lang="en-US" dirty="0" smtClean="0"/>
              <a:t>IP.</a:t>
            </a:r>
          </a:p>
          <a:p>
            <a:endParaRPr lang="en-US" dirty="0" smtClean="0"/>
          </a:p>
          <a:p>
            <a:r>
              <a:rPr lang="en-US" dirty="0" smtClean="0"/>
              <a:t>Put together articles of incorporation, </a:t>
            </a:r>
            <a:r>
              <a:rPr lang="en-US" dirty="0" err="1" smtClean="0"/>
              <a:t>etc</a:t>
            </a:r>
            <a:r>
              <a:rPr lang="en-US" dirty="0" smtClean="0"/>
              <a:t>, but one problem:</a:t>
            </a:r>
          </a:p>
          <a:p>
            <a:endParaRPr lang="en-US" dirty="0" smtClean="0"/>
          </a:p>
          <a:p>
            <a:r>
              <a:rPr lang="en-US" dirty="0" smtClean="0"/>
              <a:t>How</a:t>
            </a:r>
            <a:r>
              <a:rPr lang="en-US" baseline="0" dirty="0" smtClean="0"/>
              <a:t> to bankroll?</a:t>
            </a:r>
          </a:p>
          <a:p>
            <a:r>
              <a:rPr lang="en-US" baseline="0" dirty="0" smtClean="0"/>
              <a:t>Normally there are investors. VC, angel, etc.</a:t>
            </a:r>
          </a:p>
          <a:p>
            <a:r>
              <a:rPr lang="en-US" baseline="0" dirty="0" smtClean="0"/>
              <a:t>Didn’t solve at first.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Dec. 2004, a company in the finance industry contacted some</a:t>
            </a:r>
            <a:r>
              <a:rPr lang="en-US" baseline="0" dirty="0" smtClean="0"/>
              <a:t> of our staff about coming to work for them.</a:t>
            </a:r>
          </a:p>
          <a:p>
            <a:endParaRPr lang="en-US" baseline="0" dirty="0" smtClean="0"/>
          </a:p>
          <a:p>
            <a:r>
              <a:rPr lang="en-US" baseline="0" dirty="0" smtClean="0"/>
              <a:t>A division in the company had discovered HDF5 and were beginning to incorporate the use of HDF5 in dealing with some of their data.</a:t>
            </a:r>
          </a:p>
          <a:p>
            <a:endParaRPr lang="en-US" baseline="0" dirty="0" smtClean="0"/>
          </a:p>
          <a:p>
            <a:r>
              <a:rPr lang="en-US" baseline="0" dirty="0" smtClean="0"/>
              <a:t>We made a counter offer.</a:t>
            </a:r>
          </a:p>
          <a:p>
            <a:r>
              <a:rPr lang="en-US" baseline="0" dirty="0" smtClean="0"/>
              <a:t>Asked if instead they would be willing to contract with us to address their needs.</a:t>
            </a:r>
          </a:p>
          <a:p>
            <a:r>
              <a:rPr lang="en-US" baseline="0" dirty="0" smtClean="0"/>
              <a:t>They were agreeable, and completely supporting of the open source nature of HDF5.</a:t>
            </a:r>
          </a:p>
          <a:p>
            <a:endParaRPr lang="en-US" baseline="0" dirty="0" smtClean="0"/>
          </a:p>
          <a:p>
            <a:r>
              <a:rPr lang="en-US" baseline="0" dirty="0" smtClean="0"/>
              <a:t>Problem was, we didn’t actually exist as a company yet, </a:t>
            </a:r>
          </a:p>
          <a:p>
            <a:r>
              <a:rPr lang="en-US" baseline="0" dirty="0" smtClean="0"/>
              <a:t>and we asked them if they would be willing to help us financially in getting the company started.</a:t>
            </a:r>
          </a:p>
          <a:p>
            <a:endParaRPr lang="en-US" baseline="0" dirty="0" smtClean="0"/>
          </a:p>
          <a:p>
            <a:r>
              <a:rPr lang="en-US" baseline="0" dirty="0" smtClean="0"/>
              <a:t>They agreed! And in late Dec 2004 we incorporated.</a:t>
            </a:r>
          </a:p>
          <a:p>
            <a:endParaRPr lang="en-US" baseline="0" dirty="0" smtClean="0"/>
          </a:p>
          <a:p>
            <a:r>
              <a:rPr lang="en-US" baseline="0" dirty="0" smtClean="0"/>
              <a:t>Plan was to complete spinoff process in about 6 months.</a:t>
            </a:r>
          </a:p>
          <a:p>
            <a:r>
              <a:rPr lang="en-US" baseline="0" dirty="0" smtClean="0"/>
              <a:t>Took a lot longer, and ultimately we spun off after 18 months, in July of 2006.</a:t>
            </a:r>
          </a:p>
          <a:p>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8</a:t>
            </a:fld>
            <a:endParaRPr lang="en-US"/>
          </a:p>
        </p:txBody>
      </p:sp>
    </p:spTree>
    <p:extLst>
      <p:ext uri="{BB962C8B-B14F-4D97-AF65-F5344CB8AC3E}">
        <p14:creationId xmlns:p14="http://schemas.microsoft.com/office/powerpoint/2010/main" val="3687347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DE38AD-49F0-45D9-B939-37BBD7C92D49}" type="slidenum">
              <a:rPr lang="en-US"/>
              <a:pPr/>
              <a:t>9</a:t>
            </a:fld>
            <a:endParaRPr lang="en-US"/>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p:txBody>
          <a:bodyPr/>
          <a:lstStyle/>
          <a:p>
            <a:r>
              <a:rPr lang="en-US" dirty="0" smtClean="0"/>
              <a:t>Cost model includes</a:t>
            </a:r>
          </a:p>
          <a:p>
            <a:pPr lvl="1"/>
            <a:r>
              <a:rPr lang="en-US" dirty="0" smtClean="0"/>
              <a:t>Cost of the work</a:t>
            </a:r>
          </a:p>
          <a:p>
            <a:pPr lvl="2"/>
            <a:r>
              <a:rPr lang="en-US" dirty="0" smtClean="0"/>
              <a:t>Our salaries and expertise make us competitive</a:t>
            </a:r>
          </a:p>
          <a:p>
            <a:pPr lvl="1"/>
            <a:r>
              <a:rPr lang="en-US" dirty="0" smtClean="0"/>
              <a:t>F&amp;A overhead</a:t>
            </a:r>
          </a:p>
          <a:p>
            <a:pPr lvl="1"/>
            <a:r>
              <a:rPr lang="en-US" dirty="0" smtClean="0"/>
              <a:t>R&amp;D tax</a:t>
            </a:r>
          </a:p>
          <a:p>
            <a:pPr lvl="2"/>
            <a:r>
              <a:rPr lang="en-US" dirty="0" smtClean="0"/>
              <a:t>For non-targeted</a:t>
            </a:r>
          </a:p>
          <a:p>
            <a:pPr lvl="1"/>
            <a:r>
              <a:rPr lang="en-US" dirty="0" smtClean="0"/>
              <a:t>Sustainability tax</a:t>
            </a:r>
          </a:p>
          <a:p>
            <a:pPr lvl="1"/>
            <a:r>
              <a:rPr lang="en-US" dirty="0" smtClean="0"/>
              <a:t>Other options?  </a:t>
            </a:r>
          </a:p>
          <a:p>
            <a:pPr lvl="2"/>
            <a:r>
              <a:rPr lang="en-US" b="1" dirty="0" smtClean="0"/>
              <a:t>E.g. licensing strategies to provide long-term revenue sources</a:t>
            </a:r>
            <a:endParaRPr lang="en-US" dirty="0" smtClean="0"/>
          </a:p>
          <a:p>
            <a:r>
              <a:rPr lang="en-US" dirty="0" smtClean="0"/>
              <a:t>Cash </a:t>
            </a:r>
            <a:r>
              <a:rPr lang="en-US" dirty="0"/>
              <a:t>flow</a:t>
            </a:r>
          </a:p>
          <a:p>
            <a:pPr lvl="1"/>
            <a:r>
              <a:rPr lang="en-US" dirty="0"/>
              <a:t>There’s always a lag b/w when the work’s performed and when it’s rec’d</a:t>
            </a:r>
          </a:p>
          <a:p>
            <a:pPr lvl="1"/>
            <a:r>
              <a:rPr lang="en-US" dirty="0"/>
              <a:t>Build a financial reserve – 3 mos. operational expenses min</a:t>
            </a:r>
          </a:p>
          <a:p>
            <a:pPr lvl="1"/>
            <a:r>
              <a:rPr lang="en-US" b="1" dirty="0"/>
              <a:t>This will allow you to operate and preserve cash flow while </a:t>
            </a:r>
            <a:r>
              <a:rPr lang="en-US" b="1" dirty="0" err="1"/>
              <a:t>billables</a:t>
            </a:r>
            <a:r>
              <a:rPr lang="en-US" b="1" dirty="0"/>
              <a:t>/AR </a:t>
            </a:r>
            <a:br>
              <a:rPr lang="en-US" b="1" dirty="0"/>
            </a:br>
            <a:r>
              <a:rPr lang="en-US" b="1" dirty="0"/>
              <a:t>are flowing in </a:t>
            </a:r>
          </a:p>
          <a:p>
            <a:pPr lvl="1"/>
            <a:r>
              <a:rPr lang="en-US" dirty="0"/>
              <a:t>Your lack of a track record can change your charging options</a:t>
            </a:r>
          </a:p>
          <a:p>
            <a:pPr lvl="1"/>
            <a:r>
              <a:rPr lang="en-US" dirty="0"/>
              <a:t>Get lucky – </a:t>
            </a:r>
          </a:p>
          <a:p>
            <a:pPr lvl="2"/>
            <a:r>
              <a:rPr lang="en-US" b="1" dirty="0"/>
              <a:t>Find client with a big need for your product and ready cash</a:t>
            </a:r>
          </a:p>
          <a:p>
            <a:pPr lvl="2"/>
            <a:r>
              <a:rPr lang="en-US" b="1" dirty="0"/>
              <a:t>Or go the more traditional route</a:t>
            </a:r>
            <a:endParaRPr lang="en-US" dirty="0"/>
          </a:p>
          <a:p>
            <a:r>
              <a:rPr lang="en-US" dirty="0" smtClean="0"/>
              <a:t>Know your cost structure and benchmarks</a:t>
            </a:r>
          </a:p>
          <a:p>
            <a:pPr lvl="1"/>
            <a:r>
              <a:rPr lang="en-US" dirty="0" smtClean="0"/>
              <a:t>People, overhead, good/services, raw materials, facilities, profit  </a:t>
            </a:r>
          </a:p>
          <a:p>
            <a:pPr lvl="1"/>
            <a:r>
              <a:rPr lang="en-US" dirty="0" smtClean="0"/>
              <a:t>What do we need now, what can we phase in? </a:t>
            </a:r>
          </a:p>
          <a:p>
            <a:endParaRPr lang="en-US" dirty="0" smtClean="0"/>
          </a:p>
          <a:p>
            <a:r>
              <a:rPr lang="en-US" sz="1000" dirty="0"/>
              <a:t>Will costs vary by markets? </a:t>
            </a:r>
          </a:p>
          <a:p>
            <a:pPr lvl="1"/>
            <a:r>
              <a:rPr lang="en-US" b="1" dirty="0" smtClean="0"/>
              <a:t>Valuable old clients’ expectations and needs may not match </a:t>
            </a:r>
            <a:br>
              <a:rPr lang="en-US" b="1" dirty="0" smtClean="0"/>
            </a:br>
            <a:r>
              <a:rPr lang="en-US" b="1" dirty="0" smtClean="0"/>
              <a:t>what is best for you, forcing compromise</a:t>
            </a:r>
          </a:p>
          <a:p>
            <a:pPr lvl="1"/>
            <a:r>
              <a:rPr lang="en-US" dirty="0" smtClean="0"/>
              <a:t>What impact will this have on bottom line?  </a:t>
            </a:r>
          </a:p>
          <a:p>
            <a:pPr lvl="1"/>
            <a:r>
              <a:rPr lang="en-US" b="1" dirty="0" smtClean="0"/>
              <a:t>Essential to cash flow, esp. early on</a:t>
            </a:r>
            <a:r>
              <a:rPr lang="en-US" dirty="0" smtClean="0"/>
              <a:t>  </a:t>
            </a:r>
          </a:p>
          <a:p>
            <a:pPr lvl="1"/>
            <a:r>
              <a:rPr lang="en-US" dirty="0" smtClean="0"/>
              <a:t>Essential to revenue and making sure you have the right resources </a:t>
            </a:r>
            <a:br>
              <a:rPr lang="en-US" dirty="0" smtClean="0"/>
            </a:br>
            <a:r>
              <a:rPr lang="en-US" dirty="0" smtClean="0"/>
              <a:t>to deploy at the right time.  </a:t>
            </a:r>
          </a:p>
          <a:p>
            <a:pPr lvl="1"/>
            <a:r>
              <a:rPr lang="en-US" dirty="0" smtClean="0"/>
              <a:t>You’ll need to be flexible while working this out</a:t>
            </a:r>
          </a:p>
          <a:p>
            <a:pPr lvl="1"/>
            <a:r>
              <a:rPr lang="en-US" dirty="0" smtClean="0"/>
              <a:t>You are learning as you go</a:t>
            </a:r>
          </a:p>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pretty much the</a:t>
            </a:r>
            <a:r>
              <a:rPr lang="en-US" baseline="0" dirty="0" smtClean="0"/>
              <a:t> end of the middle years. </a:t>
            </a:r>
          </a:p>
          <a:p>
            <a:r>
              <a:rPr lang="en-US" baseline="0" dirty="0" smtClean="0"/>
              <a:t>So we’ve covered the history of the HDF project from the beginning to the present.</a:t>
            </a:r>
          </a:p>
          <a:p>
            <a:endParaRPr lang="en-US" baseline="0" dirty="0" smtClean="0"/>
          </a:p>
          <a:p>
            <a:r>
              <a:rPr lang="en-US" baseline="0" dirty="0" smtClean="0"/>
              <a:t>Now let’s look at the future.</a:t>
            </a:r>
          </a:p>
          <a:p>
            <a:endParaRPr lang="en-US" baseline="0" dirty="0" smtClean="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10</a:t>
            </a:fld>
            <a:endParaRPr lang="en-US"/>
          </a:p>
        </p:txBody>
      </p:sp>
    </p:spTree>
    <p:extLst>
      <p:ext uri="{BB962C8B-B14F-4D97-AF65-F5344CB8AC3E}">
        <p14:creationId xmlns:p14="http://schemas.microsoft.com/office/powerpoint/2010/main" val="3003754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It’s pretty easy to come up with a duration for the early years and the middle years.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It’s quite a bit harder to do that for the future, because who knows how long the future will be?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Nevertheless, I’ve divided the future into two parts, which I’ll call “the near future” and just “the future.”</a:t>
            </a:r>
            <a:endParaRPr lang="en-US" dirty="0" smtClean="0"/>
          </a:p>
          <a:p>
            <a:endParaRPr lang="en-US" dirty="0" smtClean="0"/>
          </a:p>
          <a:p>
            <a:r>
              <a:rPr lang="en-US" dirty="0" smtClean="0"/>
              <a:t>We’ll start with</a:t>
            </a:r>
            <a:r>
              <a:rPr lang="en-US" baseline="0" dirty="0" smtClean="0"/>
              <a:t> the near future.</a:t>
            </a:r>
            <a:endParaRPr lang="en-US" dirty="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11</a:t>
            </a:fld>
            <a:endParaRPr lang="en-US"/>
          </a:p>
        </p:txBody>
      </p:sp>
    </p:spTree>
    <p:extLst>
      <p:ext uri="{BB962C8B-B14F-4D97-AF65-F5344CB8AC3E}">
        <p14:creationId xmlns:p14="http://schemas.microsoft.com/office/powerpoint/2010/main" val="4060723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looking so much for dramatic change as just</a:t>
            </a:r>
            <a:r>
              <a:rPr lang="en-US" baseline="0" dirty="0" smtClean="0"/>
              <a:t> doing things better.</a:t>
            </a:r>
          </a:p>
          <a:p>
            <a:endParaRPr lang="en-US" baseline="0" dirty="0" smtClean="0"/>
          </a:p>
          <a:p>
            <a:r>
              <a:rPr lang="en-US" baseline="0" dirty="0" smtClean="0"/>
              <a:t>Become better at what we already do</a:t>
            </a:r>
          </a:p>
          <a:p>
            <a:r>
              <a:rPr lang="en-US" baseline="0" dirty="0" smtClean="0"/>
              <a:t>Thereby lay a better foundation to attain our mission of providing high quality support and becoming sustainable.</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Four parts to this…</a:t>
            </a:r>
            <a:endParaRPr lang="en-US" dirty="0" smtClean="0"/>
          </a:p>
          <a:p>
            <a:endParaRPr lang="en-US" baseline="0" dirty="0" smtClean="0"/>
          </a:p>
          <a:p>
            <a:pPr marL="628650" lvl="1" indent="-171450">
              <a:buFont typeface="Arial" pitchFamily="34" charset="0"/>
              <a:buChar char="•"/>
            </a:pPr>
            <a:r>
              <a:rPr lang="en-US" dirty="0" smtClean="0"/>
              <a:t>From technology driven to market driven</a:t>
            </a:r>
          </a:p>
          <a:p>
            <a:pPr marL="628650" lvl="1" indent="-171450">
              <a:buFont typeface="Arial" pitchFamily="34" charset="0"/>
              <a:buChar char="•"/>
            </a:pPr>
            <a:r>
              <a:rPr lang="en-US" dirty="0" smtClean="0"/>
              <a:t>Raising the open source quality bar</a:t>
            </a:r>
          </a:p>
          <a:p>
            <a:pPr marL="628650" lvl="1" indent="-171450">
              <a:buFont typeface="Arial" pitchFamily="34" charset="0"/>
              <a:buChar char="•"/>
            </a:pPr>
            <a:r>
              <a:rPr lang="en-US" dirty="0" smtClean="0"/>
              <a:t>Expanding and improving our ability to help customers</a:t>
            </a:r>
          </a:p>
          <a:p>
            <a:pPr marL="628650" lvl="1" indent="-171450">
              <a:buFont typeface="Arial" pitchFamily="34" charset="0"/>
              <a:buChar char="•"/>
            </a:pPr>
            <a:r>
              <a:rPr lang="en-US" dirty="0" smtClean="0"/>
              <a:t>Get better at doing many of the things we already do, and perhaps</a:t>
            </a:r>
            <a:r>
              <a:rPr lang="en-US" baseline="0" dirty="0" smtClean="0"/>
              <a:t> build expertise in a few new areas.</a:t>
            </a:r>
          </a:p>
          <a:p>
            <a:pPr marL="628650" lvl="1" indent="-17145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pPr>
              <a:defRPr/>
            </a:pPr>
            <a:fld id="{C07199EB-50E4-4262-94B9-78FF9DAF0E70}" type="slidenum">
              <a:rPr lang="en-US" smtClean="0"/>
              <a:pPr>
                <a:defRPr/>
              </a:pPr>
              <a:t>12</a:t>
            </a:fld>
            <a:endParaRPr lang="en-US"/>
          </a:p>
        </p:txBody>
      </p:sp>
    </p:spTree>
    <p:extLst>
      <p:ext uri="{BB962C8B-B14F-4D97-AF65-F5344CB8AC3E}">
        <p14:creationId xmlns:p14="http://schemas.microsoft.com/office/powerpoint/2010/main" val="2143723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a:rPr>
              <a:t>Picture captures an important aspect of where we want</a:t>
            </a:r>
            <a:r>
              <a:rPr lang="en-US" baseline="0" dirty="0" smtClean="0">
                <a:latin typeface="Arial"/>
              </a:rPr>
              <a:t> to go as a company.</a:t>
            </a:r>
          </a:p>
          <a:p>
            <a:r>
              <a:rPr lang="en-US" dirty="0" smtClean="0">
                <a:latin typeface="Arial"/>
              </a:rPr>
              <a:t>Namely, to broaden the base of supporters, hopefully reaching a level of</a:t>
            </a:r>
            <a:r>
              <a:rPr lang="en-US" baseline="0" dirty="0" smtClean="0">
                <a:latin typeface="Arial"/>
              </a:rPr>
              <a:t> acceptance </a:t>
            </a:r>
            <a:r>
              <a:rPr lang="en-US" dirty="0" smtClean="0">
                <a:latin typeface="Arial"/>
              </a:rPr>
              <a:t>for HDF that will guarantee sustainability.</a:t>
            </a:r>
          </a:p>
          <a:p>
            <a:endParaRPr lang="en-US" baseline="0" dirty="0" smtClean="0">
              <a:latin typeface="Arial"/>
            </a:endParaRPr>
          </a:p>
          <a:p>
            <a:r>
              <a:rPr lang="en-US" baseline="0" dirty="0" smtClean="0">
                <a:latin typeface="Arial"/>
              </a:rPr>
              <a:t>In the 1950s someone developed this technology diffusion model. </a:t>
            </a:r>
          </a:p>
          <a:p>
            <a:r>
              <a:rPr lang="en-US" baseline="0" dirty="0" smtClean="0">
                <a:latin typeface="Arial"/>
              </a:rPr>
              <a:t>The idea is that technologies typically begin by serving small markets of technology enthusiasts and visionaries.</a:t>
            </a:r>
          </a:p>
          <a:p>
            <a:endParaRPr lang="en-US" baseline="0" dirty="0" smtClean="0">
              <a:latin typeface="Arial"/>
            </a:endParaRPr>
          </a:p>
          <a:p>
            <a:r>
              <a:rPr lang="en-US" baseline="0" dirty="0" smtClean="0">
                <a:latin typeface="Arial"/>
              </a:rPr>
              <a:t>As a technology matures and proves itself, more pragmatic users adopt it, and later more conservative communities adopt it. </a:t>
            </a:r>
          </a:p>
          <a:p>
            <a:endParaRPr lang="en-US" baseline="0" dirty="0" smtClean="0">
              <a:latin typeface="Arial"/>
            </a:endParaRPr>
          </a:p>
          <a:p>
            <a:r>
              <a:rPr lang="en-US" baseline="0" dirty="0" smtClean="0">
                <a:latin typeface="Arial"/>
              </a:rPr>
              <a:t>The pragmatists and conservatives make up a much larger market than enthusiasts and visionaries, </a:t>
            </a:r>
          </a:p>
          <a:p>
            <a:r>
              <a:rPr lang="en-US" baseline="0" dirty="0" smtClean="0">
                <a:latin typeface="Arial"/>
              </a:rPr>
              <a:t>And to become sustainable it is very useful to reach these broader markets.</a:t>
            </a:r>
          </a:p>
          <a:p>
            <a:endParaRPr lang="en-US" baseline="0" dirty="0" smtClean="0">
              <a:latin typeface="Arial"/>
            </a:endParaRPr>
          </a:p>
          <a:p>
            <a:r>
              <a:rPr lang="en-US" baseline="0" dirty="0" smtClean="0">
                <a:latin typeface="Arial"/>
              </a:rPr>
              <a:t>We’re a technology-driven company with a few customers, and those customers could be thought of as visionaries, people who are willing to take some risk to be able to address data challenges in new and different ways. </a:t>
            </a:r>
          </a:p>
          <a:p>
            <a:endParaRPr lang="en-US" baseline="0" dirty="0" smtClean="0">
              <a:latin typeface="Arial"/>
            </a:endParaRPr>
          </a:p>
          <a:p>
            <a:r>
              <a:rPr lang="en-US" baseline="0" dirty="0" smtClean="0">
                <a:latin typeface="Arial"/>
              </a:rPr>
              <a:t>In the future, we want to broaden the base of users of HDF. </a:t>
            </a:r>
          </a:p>
          <a:p>
            <a:r>
              <a:rPr lang="en-US" baseline="0" dirty="0" smtClean="0">
                <a:latin typeface="Arial"/>
              </a:rPr>
              <a:t>Strategically will help us not only become more sustainable, </a:t>
            </a:r>
          </a:p>
          <a:p>
            <a:r>
              <a:rPr lang="en-US" baseline="0" dirty="0" smtClean="0">
                <a:latin typeface="Arial"/>
              </a:rPr>
              <a:t>but will make us better at what we do and </a:t>
            </a:r>
          </a:p>
          <a:p>
            <a:r>
              <a:rPr lang="en-US" baseline="0" dirty="0" smtClean="0">
                <a:latin typeface="Arial"/>
              </a:rPr>
              <a:t>enable us to help many more people and organizations that have to deal with data challenges. </a:t>
            </a:r>
          </a:p>
          <a:p>
            <a:endParaRPr lang="en-US" dirty="0" smtClean="0"/>
          </a:p>
        </p:txBody>
      </p:sp>
      <p:sp>
        <p:nvSpPr>
          <p:cNvPr id="4" name="Slide Number Placeholder 3"/>
          <p:cNvSpPr>
            <a:spLocks noGrp="1"/>
          </p:cNvSpPr>
          <p:nvPr>
            <p:ph type="sldNum" sz="quarter" idx="10"/>
          </p:nvPr>
        </p:nvSpPr>
        <p:spPr/>
        <p:txBody>
          <a:bodyPr/>
          <a:lstStyle/>
          <a:p>
            <a:fld id="{67D47610-4F5B-4E62-8B56-82EAD50456EC}" type="slidenum">
              <a:rPr lang="en-US" smtClean="0"/>
              <a:pPr/>
              <a:t>13</a:t>
            </a:fld>
            <a:endParaRPr lang="en-US"/>
          </a:p>
        </p:txBody>
      </p:sp>
    </p:spTree>
    <p:extLst>
      <p:ext uri="{BB962C8B-B14F-4D97-AF65-F5344CB8AC3E}">
        <p14:creationId xmlns:p14="http://schemas.microsoft.com/office/powerpoint/2010/main" val="2723528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999.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1053"/>
          <p:cNvSpPr txBox="1">
            <a:spLocks noChangeArrowheads="1"/>
          </p:cNvSpPr>
          <p:nvPr userDrawn="1"/>
        </p:nvSpPr>
        <p:spPr bwMode="auto">
          <a:xfrm>
            <a:off x="7239000" y="6629400"/>
            <a:ext cx="1600200" cy="228600"/>
          </a:xfrm>
          <a:prstGeom prst="rect">
            <a:avLst/>
          </a:prstGeom>
          <a:noFill/>
          <a:ln w="9525">
            <a:noFill/>
            <a:miter lim="800000"/>
            <a:headEnd/>
            <a:tailEnd/>
          </a:ln>
          <a:effectLst/>
        </p:spPr>
        <p:txBody>
          <a:bodyPr anchor="b"/>
          <a:lstStyle>
            <a:lvl1pPr>
              <a:defRPr sz="1200" b="0">
                <a:solidFill>
                  <a:schemeClr val="bg1"/>
                </a:solidFill>
                <a:latin typeface="Arial" pitchFamily="34" charset="0"/>
                <a:cs typeface="Arial" pitchFamily="34" charset="0"/>
              </a:defRPr>
            </a:lvl1pPr>
          </a:lstStyle>
          <a:p>
            <a:pPr algn="r">
              <a:defRPr/>
            </a:pPr>
            <a:r>
              <a:rPr lang="en-US" sz="1100" dirty="0" smtClean="0">
                <a:latin typeface="+mn-lt"/>
                <a:ea typeface="+mn-ea"/>
              </a:rPr>
              <a:t>www.hdfgroup.org</a:t>
            </a:r>
          </a:p>
        </p:txBody>
      </p:sp>
      <p:pic>
        <p:nvPicPr>
          <p:cNvPr id="6" name="Picture 1056"/>
          <p:cNvPicPr>
            <a:picLocks noChangeAspect="1" noChangeArrowheads="1"/>
          </p:cNvPicPr>
          <p:nvPr userDrawn="1"/>
        </p:nvPicPr>
        <p:blipFill>
          <a:blip r:embed="rId3" cstate="print"/>
          <a:srcRect/>
          <a:stretch>
            <a:fillRect/>
          </a:stretch>
        </p:blipFill>
        <p:spPr bwMode="auto">
          <a:xfrm>
            <a:off x="404813" y="152400"/>
            <a:ext cx="966787" cy="515938"/>
          </a:xfrm>
          <a:prstGeom prst="rect">
            <a:avLst/>
          </a:prstGeom>
          <a:noFill/>
          <a:ln w="9525">
            <a:noFill/>
            <a:miter lim="800000"/>
            <a:headEnd/>
            <a:tailEnd/>
          </a:ln>
        </p:spPr>
      </p:pic>
      <p:sp>
        <p:nvSpPr>
          <p:cNvPr id="7" name="TextBox 6"/>
          <p:cNvSpPr txBox="1"/>
          <p:nvPr userDrawn="1"/>
        </p:nvSpPr>
        <p:spPr>
          <a:xfrm>
            <a:off x="1371600" y="228600"/>
            <a:ext cx="2133600" cy="323165"/>
          </a:xfrm>
          <a:prstGeom prst="rect">
            <a:avLst/>
          </a:prstGeom>
          <a:noFill/>
        </p:spPr>
        <p:txBody>
          <a:bodyPr wrap="square" bIns="0" anchor="b" anchorCtr="0">
            <a:spAutoFit/>
          </a:bodyPr>
          <a:lstStyle/>
          <a:p>
            <a:pPr algn="l">
              <a:defRPr/>
            </a:pPr>
            <a:r>
              <a:rPr lang="en-US" sz="1800" b="1" dirty="0">
                <a:effectLst/>
                <a:latin typeface="+mj-lt"/>
                <a:ea typeface="+mn-ea"/>
                <a:cs typeface="Arial" pitchFamily="34" charset="0"/>
              </a:rPr>
              <a:t>The </a:t>
            </a:r>
            <a:r>
              <a:rPr lang="en-US" sz="1800" b="1" dirty="0" smtClean="0">
                <a:effectLst/>
                <a:latin typeface="+mj-lt"/>
                <a:ea typeface="+mn-ea"/>
                <a:cs typeface="Arial" pitchFamily="34" charset="0"/>
              </a:rPr>
              <a:t>HDF </a:t>
            </a:r>
            <a:r>
              <a:rPr lang="en-US" sz="1800" b="1" dirty="0">
                <a:effectLst/>
                <a:latin typeface="+mj-lt"/>
                <a:ea typeface="+mn-ea"/>
                <a:cs typeface="Arial" pitchFamily="34" charset="0"/>
              </a:rPr>
              <a:t>Group</a:t>
            </a:r>
          </a:p>
        </p:txBody>
      </p:sp>
      <p:sp>
        <p:nvSpPr>
          <p:cNvPr id="37890" name="Rectangle 2050"/>
          <p:cNvSpPr>
            <a:spLocks noGrp="1" noChangeArrowheads="1"/>
          </p:cNvSpPr>
          <p:nvPr>
            <p:ph type="ctrTitle"/>
          </p:nvPr>
        </p:nvSpPr>
        <p:spPr>
          <a:xfrm>
            <a:off x="685800" y="2209800"/>
            <a:ext cx="7772400" cy="2057400"/>
          </a:xfrm>
        </p:spPr>
        <p:txBody>
          <a:bodyPr anchor="t"/>
          <a:lstStyle>
            <a:lvl1pPr>
              <a:defRPr sz="4800">
                <a:latin typeface="+mj-lt"/>
                <a:cs typeface="Arial" pitchFamily="34" charset="0"/>
              </a:defRPr>
            </a:lvl1pPr>
          </a:lstStyle>
          <a:p>
            <a:r>
              <a:rPr lang="en-US" smtClean="0"/>
              <a:t>Click to edit Master title style</a:t>
            </a:r>
            <a:endParaRPr lang="en-US" dirty="0"/>
          </a:p>
        </p:txBody>
      </p:sp>
      <p:sp>
        <p:nvSpPr>
          <p:cNvPr id="37891" name="Rectangle 2051"/>
          <p:cNvSpPr>
            <a:spLocks noGrp="1" noChangeArrowheads="1"/>
          </p:cNvSpPr>
          <p:nvPr>
            <p:ph type="subTitle" idx="1"/>
          </p:nvPr>
        </p:nvSpPr>
        <p:spPr>
          <a:xfrm>
            <a:off x="1219200" y="4419600"/>
            <a:ext cx="6400800" cy="914400"/>
          </a:xfrm>
        </p:spPr>
        <p:txBody>
          <a:bodyPr/>
          <a:lstStyle>
            <a:lvl1pPr marL="0" indent="0" algn="ctr">
              <a:buFontTx/>
              <a:buNone/>
              <a:defRPr sz="2400">
                <a:latin typeface="+mj-lt"/>
                <a:cs typeface="Arial" pitchFamily="34" charset="0"/>
              </a:defRPr>
            </a:lvl1pPr>
          </a:lstStyle>
          <a:p>
            <a:r>
              <a:rPr lang="en-US" smtClean="0"/>
              <a:t>Click to edit Master subtitle style</a:t>
            </a:r>
            <a:endParaRPr lang="en-US" dirty="0"/>
          </a:p>
        </p:txBody>
      </p:sp>
      <p:sp>
        <p:nvSpPr>
          <p:cNvPr id="10" name="Rectangle 2066"/>
          <p:cNvSpPr>
            <a:spLocks noGrp="1" noChangeArrowheads="1"/>
          </p:cNvSpPr>
          <p:nvPr>
            <p:ph type="sldNum" sz="quarter" idx="12"/>
          </p:nvPr>
        </p:nvSpPr>
        <p:spPr/>
        <p:txBody>
          <a:bodyPr/>
          <a:lstStyle>
            <a:lvl1pPr>
              <a:defRPr sz="1100">
                <a:latin typeface="+mn-lt"/>
              </a:defRPr>
            </a:lvl1pPr>
          </a:lstStyle>
          <a:p>
            <a:fld id="{736C4BAF-311F-7A41-A7B2-B0FB909503E6}" type="slidenum">
              <a:rPr lang="en-US" smtClean="0"/>
              <a:pPr/>
              <a:t>‹#›</a:t>
            </a:fld>
            <a:endParaRPr lang="en-US" dirty="0"/>
          </a:p>
        </p:txBody>
      </p:sp>
      <p:sp>
        <p:nvSpPr>
          <p:cNvPr id="11" name="Rectangle 1053"/>
          <p:cNvSpPr>
            <a:spLocks noGrp="1" noChangeArrowheads="1"/>
          </p:cNvSpPr>
          <p:nvPr>
            <p:ph type="dt" sz="half" idx="2"/>
          </p:nvPr>
        </p:nvSpPr>
        <p:spPr bwMode="auto">
          <a:xfrm>
            <a:off x="304800" y="6629400"/>
            <a:ext cx="2286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100" b="0" smtClean="0">
                <a:solidFill>
                  <a:schemeClr val="bg1"/>
                </a:solidFill>
                <a:latin typeface="+mn-lt"/>
                <a:ea typeface="+mn-ea"/>
                <a:cs typeface="Arial" pitchFamily="34" charset="0"/>
              </a:defRPr>
            </a:lvl1pPr>
          </a:lstStyle>
          <a:p>
            <a:pPr>
              <a:defRPr/>
            </a:pPr>
            <a:r>
              <a:rPr lang="en-US" smtClean="0"/>
              <a:t>November 9, 2013</a:t>
            </a:r>
            <a:endParaRPr lang="en-US" dirty="0"/>
          </a:p>
        </p:txBody>
      </p:sp>
    </p:spTree>
    <p:extLst>
      <p:ext uri="{BB962C8B-B14F-4D97-AF65-F5344CB8AC3E}">
        <p14:creationId xmlns:p14="http://schemas.microsoft.com/office/powerpoint/2010/main" val="25089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053"/>
          <p:cNvSpPr>
            <a:spLocks noGrp="1" noChangeArrowheads="1"/>
          </p:cNvSpPr>
          <p:nvPr>
            <p:ph type="dt" sz="half" idx="10"/>
          </p:nvPr>
        </p:nvSpPr>
        <p:spPr>
          <a:xfrm>
            <a:off x="304800" y="6629400"/>
            <a:ext cx="1828800" cy="228600"/>
          </a:xfrm>
          <a:ln/>
        </p:spPr>
        <p:txBody>
          <a:bodyPr/>
          <a:lstStyle>
            <a:lvl1pPr>
              <a:defRPr/>
            </a:lvl1pPr>
          </a:lstStyle>
          <a:p>
            <a:pPr>
              <a:defRPr/>
            </a:pPr>
            <a:r>
              <a:rPr lang="en-US" smtClean="0"/>
              <a:t>November 9, 2013</a:t>
            </a:r>
            <a:endParaRPr lang="en-US" dirty="0"/>
          </a:p>
        </p:txBody>
      </p:sp>
      <p:sp>
        <p:nvSpPr>
          <p:cNvPr id="3" name="Rectangle 1054"/>
          <p:cNvSpPr>
            <a:spLocks noGrp="1" noChangeArrowheads="1"/>
          </p:cNvSpPr>
          <p:nvPr>
            <p:ph type="ftr" sz="quarter" idx="11"/>
          </p:nvPr>
        </p:nvSpPr>
        <p:spPr>
          <a:xfrm>
            <a:off x="2286000" y="6629400"/>
            <a:ext cx="3962400" cy="228600"/>
          </a:xfrm>
          <a:prstGeom prst="rect">
            <a:avLst/>
          </a:prstGeom>
          <a:ln/>
        </p:spPr>
        <p:txBody>
          <a:bodyPr/>
          <a:lstStyle>
            <a:lvl1pPr>
              <a:defRPr/>
            </a:lvl1pPr>
          </a:lstStyle>
          <a:p>
            <a:pPr>
              <a:defRPr/>
            </a:pPr>
            <a:endParaRPr lang="en-US"/>
          </a:p>
        </p:txBody>
      </p:sp>
      <p:sp>
        <p:nvSpPr>
          <p:cNvPr id="4" name="Rectangle 1055"/>
          <p:cNvSpPr>
            <a:spLocks noGrp="1" noChangeArrowheads="1"/>
          </p:cNvSpPr>
          <p:nvPr>
            <p:ph type="sldNum" sz="quarter" idx="12"/>
          </p:nvPr>
        </p:nvSpPr>
        <p:spPr>
          <a:ln/>
        </p:spPr>
        <p:txBody>
          <a:bodyPr/>
          <a:lstStyle>
            <a:lvl1pPr>
              <a:defRPr/>
            </a:lvl1pPr>
          </a:lstStyle>
          <a:p>
            <a:pPr>
              <a:defRPr/>
            </a:pPr>
            <a:fld id="{BF37ADB8-1BFC-4E3C-AB8F-EA2B0962BD47}" type="slidenum">
              <a:rPr lang="en-US"/>
              <a:pPr>
                <a:defRPr/>
              </a:pPr>
              <a:t>‹#›</a:t>
            </a:fld>
            <a:endParaRPr lang="en-US" dirty="0"/>
          </a:p>
        </p:txBody>
      </p:sp>
    </p:spTree>
    <p:extLst>
      <p:ext uri="{BB962C8B-B14F-4D97-AF65-F5344CB8AC3E}">
        <p14:creationId xmlns:p14="http://schemas.microsoft.com/office/powerpoint/2010/main" val="130197660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90600" y="2819400"/>
            <a:ext cx="7010400" cy="533400"/>
          </a:xfrm>
        </p:spPr>
        <p:txBody>
          <a:bodyPr anchor="ctr"/>
          <a:lstStyle>
            <a:lvl1pPr>
              <a:defRPr sz="4400" b="1"/>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304800" y="6629400"/>
            <a:ext cx="1981200" cy="228600"/>
          </a:xfrm>
        </p:spPr>
        <p:txBody>
          <a:bodyPr/>
          <a:lstStyle>
            <a:lvl1pPr>
              <a:defRPr>
                <a:solidFill>
                  <a:schemeClr val="bg1"/>
                </a:solidFill>
              </a:defRPr>
            </a:lvl1pPr>
          </a:lstStyle>
          <a:p>
            <a:r>
              <a:rPr lang="en-US" smtClean="0"/>
              <a:t>November 9, 2013</a:t>
            </a:r>
            <a:endParaRPr lang="en-US"/>
          </a:p>
        </p:txBody>
      </p:sp>
      <p:sp>
        <p:nvSpPr>
          <p:cNvPr id="4" name="Footer Placeholder 3"/>
          <p:cNvSpPr>
            <a:spLocks noGrp="1"/>
          </p:cNvSpPr>
          <p:nvPr>
            <p:ph type="ftr" sz="quarter" idx="11"/>
          </p:nvPr>
        </p:nvSpPr>
        <p:spPr>
          <a:xfrm>
            <a:off x="2438400" y="6629400"/>
            <a:ext cx="4267200" cy="228600"/>
          </a:xfrm>
          <a:prstGeom prst="rect">
            <a:avLst/>
          </a:prstGeom>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E9E2059-AE7A-4AD3-8904-DB5BCC9C33F4}" type="slidenum">
              <a:rPr lang="en-US" smtClean="0"/>
              <a:pPr/>
              <a:t>‹#›</a:t>
            </a:fld>
            <a:endParaRPr lang="en-US"/>
          </a:p>
        </p:txBody>
      </p:sp>
    </p:spTree>
    <p:extLst>
      <p:ext uri="{BB962C8B-B14F-4D97-AF65-F5344CB8AC3E}">
        <p14:creationId xmlns:p14="http://schemas.microsoft.com/office/powerpoint/2010/main" val="1909797222"/>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Frames Side by Si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696200" cy="533400"/>
          </a:xfrm>
        </p:spPr>
        <p:txBody>
          <a:bodyPr/>
          <a:lstStyle>
            <a:lvl1pPr algn="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990600"/>
            <a:ext cx="41529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6300" y="990600"/>
            <a:ext cx="41529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November 9, 2013</a:t>
            </a:r>
            <a:endParaRPr lang="en-US" dirty="0"/>
          </a:p>
        </p:txBody>
      </p:sp>
      <p:sp>
        <p:nvSpPr>
          <p:cNvPr id="7" name="Rectangle 1055"/>
          <p:cNvSpPr>
            <a:spLocks noGrp="1" noChangeArrowheads="1"/>
          </p:cNvSpPr>
          <p:nvPr>
            <p:ph type="sldNum" sz="quarter" idx="12"/>
          </p:nvPr>
        </p:nvSpPr>
        <p:spPr>
          <a:ln/>
        </p:spPr>
        <p:txBody>
          <a:bodyPr/>
          <a:lstStyle>
            <a:lvl1pPr>
              <a:defRPr/>
            </a:lvl1pPr>
          </a:lstStyle>
          <a:p>
            <a:fld id="{7B1BC851-09AD-FE43-ACEE-1C9FAD17D4A2}" type="slidenum">
              <a:rPr lang="en-US"/>
              <a:pPr/>
              <a:t>‹#›</a:t>
            </a:fld>
            <a:endParaRPr lang="en-US" dirty="0"/>
          </a:p>
        </p:txBody>
      </p:sp>
    </p:spTree>
    <p:extLst>
      <p:ext uri="{BB962C8B-B14F-4D97-AF65-F5344CB8AC3E}">
        <p14:creationId xmlns:p14="http://schemas.microsoft.com/office/powerpoint/2010/main" val="245267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696200" cy="533400"/>
          </a:xfrm>
        </p:spPr>
        <p:txBody>
          <a:bodyPr/>
          <a:lstStyle>
            <a:lvl1pPr algn="r">
              <a:defRPr/>
            </a:lvl1pPr>
          </a:lstStyle>
          <a:p>
            <a:r>
              <a:rPr lang="en-US" dirty="0" smtClean="0"/>
              <a:t>Click to edit Master title style</a:t>
            </a:r>
            <a:endParaRPr lang="en-US" dirty="0"/>
          </a:p>
        </p:txBody>
      </p:sp>
      <p:sp>
        <p:nvSpPr>
          <p:cNvPr id="3" name="Rectangle 1053"/>
          <p:cNvSpPr>
            <a:spLocks noGrp="1" noChangeArrowheads="1"/>
          </p:cNvSpPr>
          <p:nvPr>
            <p:ph type="dt" sz="half" idx="10"/>
          </p:nvPr>
        </p:nvSpPr>
        <p:spPr>
          <a:ln/>
        </p:spPr>
        <p:txBody>
          <a:bodyPr/>
          <a:lstStyle>
            <a:lvl1pPr>
              <a:defRPr/>
            </a:lvl1pPr>
          </a:lstStyle>
          <a:p>
            <a:pPr>
              <a:defRPr/>
            </a:pPr>
            <a:r>
              <a:rPr lang="en-US" smtClean="0"/>
              <a:t>November 9, 2013</a:t>
            </a:r>
            <a:endParaRPr lang="en-US" dirty="0"/>
          </a:p>
        </p:txBody>
      </p:sp>
      <p:sp>
        <p:nvSpPr>
          <p:cNvPr id="5" name="Rectangle 1055"/>
          <p:cNvSpPr>
            <a:spLocks noGrp="1" noChangeArrowheads="1"/>
          </p:cNvSpPr>
          <p:nvPr>
            <p:ph type="sldNum" sz="quarter" idx="12"/>
          </p:nvPr>
        </p:nvSpPr>
        <p:spPr>
          <a:ln/>
        </p:spPr>
        <p:txBody>
          <a:bodyPr/>
          <a:lstStyle>
            <a:lvl1pPr>
              <a:defRPr/>
            </a:lvl1pPr>
          </a:lstStyle>
          <a:p>
            <a:fld id="{80093880-C6D3-D249-860F-0023F8BF2CC9}" type="slidenum">
              <a:rPr lang="en-US"/>
              <a:pPr/>
              <a:t>‹#›</a:t>
            </a:fld>
            <a:endParaRPr lang="en-US" dirty="0"/>
          </a:p>
        </p:txBody>
      </p:sp>
      <p:sp>
        <p:nvSpPr>
          <p:cNvPr id="6" name="Content Placeholder 5"/>
          <p:cNvSpPr>
            <a:spLocks noGrp="1"/>
          </p:cNvSpPr>
          <p:nvPr>
            <p:ph sz="quarter" idx="13"/>
          </p:nvPr>
        </p:nvSpPr>
        <p:spPr>
          <a:xfrm>
            <a:off x="914400" y="1600200"/>
            <a:ext cx="7315200" cy="4572000"/>
          </a:xfrm>
        </p:spPr>
        <p:txBody>
          <a:bodyPr>
            <a:normAutofit/>
          </a:bodyPr>
          <a:lstStyle>
            <a:lvl1pPr>
              <a:defRPr sz="3200"/>
            </a:lvl1pPr>
            <a:lvl3pPr>
              <a:defRPr sz="2400"/>
            </a:lvl3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668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OverObj" preserve="1">
  <p:cSld name="Two Content Frames">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7696200" cy="533400"/>
          </a:xfrm>
        </p:spPr>
        <p:txBody>
          <a:bodyPr/>
          <a:lstStyle>
            <a:lvl1pPr algn="r">
              <a:defRPr/>
            </a:lvl1pPr>
          </a:lstStyle>
          <a:p>
            <a:r>
              <a:rPr lang="en-US" smtClean="0"/>
              <a:t>Click to edit Master title style</a:t>
            </a:r>
            <a:endParaRPr lang="en-US" dirty="0"/>
          </a:p>
        </p:txBody>
      </p:sp>
      <p:sp>
        <p:nvSpPr>
          <p:cNvPr id="3" name="Text Placeholder 2"/>
          <p:cNvSpPr>
            <a:spLocks noGrp="1"/>
          </p:cNvSpPr>
          <p:nvPr>
            <p:ph type="body" sz="half" idx="1"/>
          </p:nvPr>
        </p:nvSpPr>
        <p:spPr>
          <a:xfrm>
            <a:off x="381000" y="990600"/>
            <a:ext cx="8458200" cy="2667000"/>
          </a:xfrm>
        </p:spPr>
        <p:txBody>
          <a:bodyPr/>
          <a:lstStyle>
            <a:lvl1pPr>
              <a:defRPr sz="3200"/>
            </a:lvl1pPr>
            <a:lvl3pPr>
              <a:defRPr sz="2400"/>
            </a:lvl3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000" y="3810000"/>
            <a:ext cx="8458200" cy="2667000"/>
          </a:xfrm>
        </p:spPr>
        <p:txBody>
          <a:bodyPr/>
          <a:lstStyle>
            <a:lvl1pPr>
              <a:defRPr sz="3200"/>
            </a:lvl1pPr>
            <a:lvl3pPr>
              <a:defRPr sz="2400"/>
            </a:lvl3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1053"/>
          <p:cNvSpPr>
            <a:spLocks noGrp="1" noChangeArrowheads="1"/>
          </p:cNvSpPr>
          <p:nvPr>
            <p:ph type="dt" sz="half" idx="10"/>
          </p:nvPr>
        </p:nvSpPr>
        <p:spPr>
          <a:ln/>
        </p:spPr>
        <p:txBody>
          <a:bodyPr/>
          <a:lstStyle>
            <a:lvl1pPr>
              <a:defRPr/>
            </a:lvl1pPr>
          </a:lstStyle>
          <a:p>
            <a:pPr>
              <a:defRPr/>
            </a:pPr>
            <a:r>
              <a:rPr lang="en-US" smtClean="0"/>
              <a:t>November 9, 2013</a:t>
            </a:r>
            <a:endParaRPr lang="en-US" dirty="0"/>
          </a:p>
        </p:txBody>
      </p:sp>
      <p:sp>
        <p:nvSpPr>
          <p:cNvPr id="7" name="Rectangle 1055"/>
          <p:cNvSpPr>
            <a:spLocks noGrp="1" noChangeArrowheads="1"/>
          </p:cNvSpPr>
          <p:nvPr>
            <p:ph type="sldNum" sz="quarter" idx="12"/>
          </p:nvPr>
        </p:nvSpPr>
        <p:spPr>
          <a:ln/>
        </p:spPr>
        <p:txBody>
          <a:bodyPr/>
          <a:lstStyle>
            <a:lvl1pPr>
              <a:defRPr/>
            </a:lvl1pPr>
          </a:lstStyle>
          <a:p>
            <a:fld id="{F50A4E36-00C6-1145-B427-1A185CE8670F}" type="slidenum">
              <a:rPr lang="en-US"/>
              <a:pPr/>
              <a:t>‹#›</a:t>
            </a:fld>
            <a:endParaRPr lang="en-US" dirty="0"/>
          </a:p>
        </p:txBody>
      </p:sp>
    </p:spTree>
    <p:extLst>
      <p:ext uri="{BB962C8B-B14F-4D97-AF65-F5344CB8AC3E}">
        <p14:creationId xmlns:p14="http://schemas.microsoft.com/office/powerpoint/2010/main" val="3845149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with Defin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152400"/>
            <a:ext cx="7620000" cy="533400"/>
          </a:xfrm>
        </p:spPr>
        <p:txBody>
          <a:bodyPr/>
          <a:lstStyle>
            <a:lvl1pPr algn="r">
              <a:defRPr/>
            </a:lvl1pPr>
          </a:lstStyle>
          <a:p>
            <a:r>
              <a:rPr lang="en-US" dirty="0" smtClean="0"/>
              <a:t>The Problem</a:t>
            </a:r>
            <a:endParaRPr lang="en-US" dirty="0"/>
          </a:p>
        </p:txBody>
      </p:sp>
      <p:sp>
        <p:nvSpPr>
          <p:cNvPr id="3" name="Date Placeholder 2"/>
          <p:cNvSpPr>
            <a:spLocks noGrp="1"/>
          </p:cNvSpPr>
          <p:nvPr>
            <p:ph type="dt" sz="half" idx="10"/>
          </p:nvPr>
        </p:nvSpPr>
        <p:spPr/>
        <p:txBody>
          <a:bodyPr/>
          <a:lstStyle/>
          <a:p>
            <a:pPr>
              <a:defRPr/>
            </a:pPr>
            <a:r>
              <a:rPr lang="en-US" smtClean="0"/>
              <a:t>November 9, 2013</a:t>
            </a:r>
            <a:endParaRPr lang="en-US" dirty="0"/>
          </a:p>
        </p:txBody>
      </p:sp>
      <p:sp>
        <p:nvSpPr>
          <p:cNvPr id="4" name="Slide Number Placeholder 3"/>
          <p:cNvSpPr>
            <a:spLocks noGrp="1"/>
          </p:cNvSpPr>
          <p:nvPr>
            <p:ph type="sldNum" sz="quarter" idx="11"/>
          </p:nvPr>
        </p:nvSpPr>
        <p:spPr/>
        <p:txBody>
          <a:bodyPr/>
          <a:lstStyle/>
          <a:p>
            <a:fld id="{4B465E7A-C1F6-F240-9A4B-3C235A72DA08}" type="slidenum">
              <a:rPr lang="en-US" smtClean="0"/>
              <a:pPr/>
              <a:t>‹#›</a:t>
            </a:fld>
            <a:endParaRPr lang="en-US" dirty="0"/>
          </a:p>
        </p:txBody>
      </p:sp>
      <p:sp>
        <p:nvSpPr>
          <p:cNvPr id="6" name="Text Placeholder 5"/>
          <p:cNvSpPr>
            <a:spLocks noGrp="1"/>
          </p:cNvSpPr>
          <p:nvPr>
            <p:ph type="body" sz="quarter" idx="12" hasCustomPrompt="1"/>
          </p:nvPr>
        </p:nvSpPr>
        <p:spPr>
          <a:xfrm>
            <a:off x="914400" y="1600200"/>
            <a:ext cx="1600200" cy="609600"/>
          </a:xfrm>
        </p:spPr>
        <p:txBody>
          <a:bodyPr/>
          <a:lstStyle>
            <a:lvl1pPr marL="0" indent="0">
              <a:buNone/>
              <a:defRPr sz="2800"/>
            </a:lvl1pPr>
          </a:lstStyle>
          <a:p>
            <a:pPr lvl="0"/>
            <a:r>
              <a:rPr lang="en-US" dirty="0" smtClean="0"/>
              <a:t>Problem:</a:t>
            </a:r>
            <a:endParaRPr lang="en-US" dirty="0"/>
          </a:p>
        </p:txBody>
      </p:sp>
      <p:sp>
        <p:nvSpPr>
          <p:cNvPr id="8" name="Content Placeholder 7"/>
          <p:cNvSpPr>
            <a:spLocks noGrp="1"/>
          </p:cNvSpPr>
          <p:nvPr>
            <p:ph sz="quarter" idx="13" hasCustomPrompt="1"/>
          </p:nvPr>
        </p:nvSpPr>
        <p:spPr>
          <a:xfrm>
            <a:off x="914400" y="2514600"/>
            <a:ext cx="7315200" cy="3657600"/>
          </a:xfrm>
        </p:spPr>
        <p:txBody>
          <a:bodyPr/>
          <a:lstStyle>
            <a:lvl1pPr marL="0" indent="0">
              <a:buNone/>
              <a:defRPr sz="2800" baseline="0"/>
            </a:lvl1pPr>
          </a:lstStyle>
          <a:p>
            <a:pPr lvl="0"/>
            <a:r>
              <a:rPr lang="en-US" dirty="0" smtClean="0"/>
              <a:t>&lt;Define the user’s or customer’s problem in this space.&gt;</a:t>
            </a:r>
            <a:endParaRPr lang="en-US" dirty="0"/>
          </a:p>
        </p:txBody>
      </p:sp>
    </p:spTree>
    <p:extLst>
      <p:ext uri="{BB962C8B-B14F-4D97-AF65-F5344CB8AC3E}">
        <p14:creationId xmlns:p14="http://schemas.microsoft.com/office/powerpoint/2010/main" val="386459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pproach/Solution with 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152400"/>
            <a:ext cx="7620000" cy="533400"/>
          </a:xfrm>
        </p:spPr>
        <p:txBody>
          <a:bodyPr/>
          <a:lstStyle>
            <a:lvl1pPr algn="r">
              <a:defRPr/>
            </a:lvl1pPr>
          </a:lstStyle>
          <a:p>
            <a:r>
              <a:rPr lang="en-US" dirty="0" smtClean="0"/>
              <a:t>The Approach/Solution</a:t>
            </a:r>
            <a:endParaRPr lang="en-US" dirty="0"/>
          </a:p>
        </p:txBody>
      </p:sp>
      <p:sp>
        <p:nvSpPr>
          <p:cNvPr id="3" name="Date Placeholder 2"/>
          <p:cNvSpPr>
            <a:spLocks noGrp="1"/>
          </p:cNvSpPr>
          <p:nvPr>
            <p:ph type="dt" sz="half" idx="10"/>
          </p:nvPr>
        </p:nvSpPr>
        <p:spPr/>
        <p:txBody>
          <a:bodyPr/>
          <a:lstStyle/>
          <a:p>
            <a:pPr>
              <a:defRPr/>
            </a:pPr>
            <a:r>
              <a:rPr lang="en-US" smtClean="0"/>
              <a:t>November 9, 2013</a:t>
            </a:r>
            <a:endParaRPr lang="en-US" dirty="0"/>
          </a:p>
        </p:txBody>
      </p:sp>
      <p:sp>
        <p:nvSpPr>
          <p:cNvPr id="4" name="Slide Number Placeholder 3"/>
          <p:cNvSpPr>
            <a:spLocks noGrp="1"/>
          </p:cNvSpPr>
          <p:nvPr>
            <p:ph type="sldNum" sz="quarter" idx="11"/>
          </p:nvPr>
        </p:nvSpPr>
        <p:spPr/>
        <p:txBody>
          <a:bodyPr/>
          <a:lstStyle/>
          <a:p>
            <a:fld id="{4B465E7A-C1F6-F240-9A4B-3C235A72DA08}" type="slidenum">
              <a:rPr lang="en-US" smtClean="0"/>
              <a:pPr/>
              <a:t>‹#›</a:t>
            </a:fld>
            <a:endParaRPr lang="en-US" dirty="0"/>
          </a:p>
        </p:txBody>
      </p:sp>
      <p:sp>
        <p:nvSpPr>
          <p:cNvPr id="6" name="Text Placeholder 5"/>
          <p:cNvSpPr>
            <a:spLocks noGrp="1"/>
          </p:cNvSpPr>
          <p:nvPr>
            <p:ph type="body" sz="quarter" idx="12" hasCustomPrompt="1"/>
          </p:nvPr>
        </p:nvSpPr>
        <p:spPr>
          <a:xfrm>
            <a:off x="914400" y="1600200"/>
            <a:ext cx="4572000" cy="609600"/>
          </a:xfrm>
        </p:spPr>
        <p:txBody>
          <a:bodyPr/>
          <a:lstStyle>
            <a:lvl1pPr marL="0" indent="0">
              <a:buNone/>
              <a:defRPr sz="2800"/>
            </a:lvl1pPr>
          </a:lstStyle>
          <a:p>
            <a:pPr lvl="0"/>
            <a:r>
              <a:rPr lang="en-US" dirty="0" smtClean="0"/>
              <a:t>Approach/Solution:</a:t>
            </a:r>
            <a:endParaRPr lang="en-US" dirty="0"/>
          </a:p>
        </p:txBody>
      </p:sp>
      <p:sp>
        <p:nvSpPr>
          <p:cNvPr id="8" name="Content Placeholder 7"/>
          <p:cNvSpPr>
            <a:spLocks noGrp="1"/>
          </p:cNvSpPr>
          <p:nvPr>
            <p:ph sz="quarter" idx="13" hasCustomPrompt="1"/>
          </p:nvPr>
        </p:nvSpPr>
        <p:spPr>
          <a:xfrm>
            <a:off x="914400" y="2514600"/>
            <a:ext cx="7315200" cy="3657600"/>
          </a:xfrm>
        </p:spPr>
        <p:txBody>
          <a:bodyPr/>
          <a:lstStyle>
            <a:lvl1pPr marL="0" indent="0">
              <a:buNone/>
              <a:defRPr sz="2800" baseline="0"/>
            </a:lvl1pPr>
          </a:lstStyle>
          <a:p>
            <a:pPr lvl="0"/>
            <a:r>
              <a:rPr lang="en-US" dirty="0" smtClean="0"/>
              <a:t>&lt;Describe our approach to solving the problem or a solution we developed to solve the problem.&gt;</a:t>
            </a:r>
            <a:endParaRPr lang="en-US" dirty="0"/>
          </a:p>
        </p:txBody>
      </p:sp>
    </p:spTree>
    <p:extLst>
      <p:ext uri="{BB962C8B-B14F-4D97-AF65-F5344CB8AC3E}">
        <p14:creationId xmlns:p14="http://schemas.microsoft.com/office/powerpoint/2010/main" val="226240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9"/>
          <p:cNvSpPr>
            <a:spLocks noGrp="1" noChangeArrowheads="1"/>
          </p:cNvSpPr>
          <p:nvPr>
            <p:ph type="dt" sz="half" idx="10"/>
          </p:nvPr>
        </p:nvSpPr>
        <p:spPr>
          <a:ln/>
        </p:spPr>
        <p:txBody>
          <a:bodyPr/>
          <a:lstStyle>
            <a:lvl1pPr>
              <a:defRPr/>
            </a:lvl1pPr>
          </a:lstStyle>
          <a:p>
            <a:pPr>
              <a:defRPr/>
            </a:pPr>
            <a:r>
              <a:rPr lang="en-US" smtClean="0"/>
              <a:t>November 9, 2013</a:t>
            </a:r>
            <a:endParaRPr lang="en-US"/>
          </a:p>
        </p:txBody>
      </p:sp>
      <p:sp>
        <p:nvSpPr>
          <p:cNvPr id="6" name="Rectangle 31"/>
          <p:cNvSpPr>
            <a:spLocks noGrp="1" noChangeArrowheads="1"/>
          </p:cNvSpPr>
          <p:nvPr>
            <p:ph type="sldNum" sz="quarter" idx="12"/>
          </p:nvPr>
        </p:nvSpPr>
        <p:spPr>
          <a:ln/>
        </p:spPr>
        <p:txBody>
          <a:bodyPr/>
          <a:lstStyle>
            <a:lvl1pPr>
              <a:defRPr/>
            </a:lvl1pPr>
          </a:lstStyle>
          <a:p>
            <a:pPr>
              <a:defRPr/>
            </a:pPr>
            <a:fld id="{9948CD65-0C3D-4935-8300-F0A3DFC570C2}" type="slidenum">
              <a:rPr lang="en-US"/>
              <a:pPr>
                <a:defRPr/>
              </a:pPr>
              <a:t>‹#›</a:t>
            </a:fld>
            <a:endParaRPr lang="en-US"/>
          </a:p>
        </p:txBody>
      </p:sp>
    </p:spTree>
    <p:extLst>
      <p:ext uri="{BB962C8B-B14F-4D97-AF65-F5344CB8AC3E}">
        <p14:creationId xmlns:p14="http://schemas.microsoft.com/office/powerpoint/2010/main" val="145563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9"/>
          <p:cNvSpPr>
            <a:spLocks noGrp="1" noChangeArrowheads="1"/>
          </p:cNvSpPr>
          <p:nvPr>
            <p:ph type="dt" sz="half" idx="10"/>
          </p:nvPr>
        </p:nvSpPr>
        <p:spPr>
          <a:xfrm>
            <a:off x="76200" y="6629400"/>
            <a:ext cx="4267200" cy="228600"/>
          </a:xfrm>
          <a:ln/>
        </p:spPr>
        <p:txBody>
          <a:bodyPr/>
          <a:lstStyle>
            <a:lvl1pPr>
              <a:defRPr/>
            </a:lvl1pPr>
          </a:lstStyle>
          <a:p>
            <a:pPr>
              <a:defRPr/>
            </a:pPr>
            <a:r>
              <a:rPr lang="en-US" smtClean="0"/>
              <a:t>November 9, 2013</a:t>
            </a:r>
            <a:endParaRPr lang="en-US"/>
          </a:p>
        </p:txBody>
      </p:sp>
      <p:sp>
        <p:nvSpPr>
          <p:cNvPr id="5" name="Rectangle 31"/>
          <p:cNvSpPr>
            <a:spLocks noGrp="1" noChangeArrowheads="1"/>
          </p:cNvSpPr>
          <p:nvPr>
            <p:ph type="sldNum" sz="quarter" idx="12"/>
          </p:nvPr>
        </p:nvSpPr>
        <p:spPr>
          <a:ln/>
        </p:spPr>
        <p:txBody>
          <a:bodyPr/>
          <a:lstStyle>
            <a:lvl1pPr>
              <a:defRPr/>
            </a:lvl1pPr>
          </a:lstStyle>
          <a:p>
            <a:pPr>
              <a:defRPr/>
            </a:pPr>
            <a:fld id="{3068624F-03F1-47C1-8942-6E2047E6C688}" type="slidenum">
              <a:rPr lang="en-US"/>
              <a:pPr>
                <a:defRPr/>
              </a:pPr>
              <a:t>‹#›</a:t>
            </a:fld>
            <a:endParaRPr lang="en-US"/>
          </a:p>
        </p:txBody>
      </p:sp>
    </p:spTree>
    <p:extLst>
      <p:ext uri="{BB962C8B-B14F-4D97-AF65-F5344CB8AC3E}">
        <p14:creationId xmlns:p14="http://schemas.microsoft.com/office/powerpoint/2010/main" val="2337560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9"/>
          <p:cNvSpPr>
            <a:spLocks noGrp="1" noChangeArrowheads="1"/>
          </p:cNvSpPr>
          <p:nvPr>
            <p:ph type="dt" sz="half" idx="10"/>
          </p:nvPr>
        </p:nvSpPr>
        <p:spPr>
          <a:ln/>
        </p:spPr>
        <p:txBody>
          <a:bodyPr/>
          <a:lstStyle>
            <a:lvl1pPr>
              <a:defRPr/>
            </a:lvl1pPr>
          </a:lstStyle>
          <a:p>
            <a:pPr>
              <a:defRPr/>
            </a:pPr>
            <a:r>
              <a:rPr lang="en-US" smtClean="0"/>
              <a:t>November 9, 2013</a:t>
            </a:r>
            <a:endParaRPr lang="en-US"/>
          </a:p>
        </p:txBody>
      </p:sp>
      <p:sp>
        <p:nvSpPr>
          <p:cNvPr id="6" name="Rectangle 31"/>
          <p:cNvSpPr>
            <a:spLocks noGrp="1" noChangeArrowheads="1"/>
          </p:cNvSpPr>
          <p:nvPr>
            <p:ph type="sldNum" sz="quarter" idx="12"/>
          </p:nvPr>
        </p:nvSpPr>
        <p:spPr>
          <a:ln/>
        </p:spPr>
        <p:txBody>
          <a:bodyPr/>
          <a:lstStyle>
            <a:lvl1pPr>
              <a:defRPr/>
            </a:lvl1pPr>
          </a:lstStyle>
          <a:p>
            <a:pPr>
              <a:defRPr/>
            </a:pPr>
            <a:fld id="{93727042-40D0-458A-9FF3-692E022B63DC}" type="slidenum">
              <a:rPr lang="en-US"/>
              <a:pPr>
                <a:defRPr/>
              </a:pPr>
              <a:t>‹#›</a:t>
            </a:fld>
            <a:endParaRPr lang="en-US"/>
          </a:p>
        </p:txBody>
      </p:sp>
    </p:spTree>
    <p:extLst>
      <p:ext uri="{BB962C8B-B14F-4D97-AF65-F5344CB8AC3E}">
        <p14:creationId xmlns:p14="http://schemas.microsoft.com/office/powerpoint/2010/main" val="352079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9" descr="99.jpg"/>
          <p:cNvPicPr>
            <a:picLocks noChangeAspect="1"/>
          </p:cNvPicPr>
          <p:nvPr/>
        </p:nvPicPr>
        <p:blipFill>
          <a:blip r:embed="rId13" cstate="print"/>
          <a:srcRect/>
          <a:stretch>
            <a:fillRect/>
          </a:stretch>
        </p:blipFill>
        <p:spPr bwMode="auto">
          <a:xfrm>
            <a:off x="0" y="0"/>
            <a:ext cx="9144000" cy="6858000"/>
          </a:xfrm>
          <a:prstGeom prst="rect">
            <a:avLst/>
          </a:prstGeom>
          <a:noFill/>
          <a:ln w="9525">
            <a:noFill/>
            <a:miter lim="800000"/>
            <a:headEnd/>
            <a:tailEnd/>
          </a:ln>
        </p:spPr>
      </p:pic>
      <p:sp>
        <p:nvSpPr>
          <p:cNvPr id="1027" name="Rectangle 1027"/>
          <p:cNvSpPr>
            <a:spLocks noGrp="1" noChangeArrowheads="1"/>
          </p:cNvSpPr>
          <p:nvPr>
            <p:ph type="body" idx="1"/>
          </p:nvPr>
        </p:nvSpPr>
        <p:spPr bwMode="auto">
          <a:xfrm>
            <a:off x="381000" y="990600"/>
            <a:ext cx="84582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1050" descr="hdf 0line"/>
          <p:cNvPicPr>
            <a:picLocks noChangeArrowheads="1"/>
          </p:cNvPicPr>
          <p:nvPr/>
        </p:nvPicPr>
        <p:blipFill>
          <a:blip r:embed="rId14" cstate="print"/>
          <a:srcRect/>
          <a:stretch>
            <a:fillRect/>
          </a:stretch>
        </p:blipFill>
        <p:spPr bwMode="auto">
          <a:xfrm>
            <a:off x="0" y="762000"/>
            <a:ext cx="9144000" cy="76200"/>
          </a:xfrm>
          <a:prstGeom prst="rect">
            <a:avLst/>
          </a:prstGeom>
          <a:noFill/>
          <a:ln w="9525">
            <a:noFill/>
            <a:miter lim="800000"/>
            <a:headEnd/>
            <a:tailEnd/>
          </a:ln>
        </p:spPr>
      </p:pic>
      <p:sp>
        <p:nvSpPr>
          <p:cNvPr id="1029" name="Rectangle 1026"/>
          <p:cNvSpPr>
            <a:spLocks noGrp="1" noChangeArrowheads="1"/>
          </p:cNvSpPr>
          <p:nvPr>
            <p:ph type="title"/>
          </p:nvPr>
        </p:nvSpPr>
        <p:spPr bwMode="auto">
          <a:xfrm>
            <a:off x="1143000" y="152400"/>
            <a:ext cx="7010400" cy="533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36893" name="Rectangle 1053"/>
          <p:cNvSpPr>
            <a:spLocks noGrp="1" noChangeArrowheads="1"/>
          </p:cNvSpPr>
          <p:nvPr>
            <p:ph type="dt" sz="half" idx="2"/>
          </p:nvPr>
        </p:nvSpPr>
        <p:spPr bwMode="auto">
          <a:xfrm>
            <a:off x="76200" y="6629400"/>
            <a:ext cx="42672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100" b="0" smtClean="0">
                <a:solidFill>
                  <a:schemeClr val="bg1"/>
                </a:solidFill>
                <a:latin typeface="+mn-lt"/>
                <a:ea typeface="+mn-ea"/>
                <a:cs typeface="Arial" pitchFamily="34" charset="0"/>
              </a:defRPr>
            </a:lvl1pPr>
          </a:lstStyle>
          <a:p>
            <a:pPr>
              <a:defRPr/>
            </a:pPr>
            <a:r>
              <a:rPr lang="en-US" smtClean="0"/>
              <a:t>November 9, 2013</a:t>
            </a:r>
            <a:endParaRPr lang="en-US" dirty="0"/>
          </a:p>
        </p:txBody>
      </p:sp>
      <p:sp>
        <p:nvSpPr>
          <p:cNvPr id="36895" name="Rectangle 1055"/>
          <p:cNvSpPr>
            <a:spLocks noGrp="1" noChangeArrowheads="1"/>
          </p:cNvSpPr>
          <p:nvPr>
            <p:ph type="sldNum" sz="quarter" idx="4"/>
          </p:nvPr>
        </p:nvSpPr>
        <p:spPr bwMode="auto">
          <a:xfrm>
            <a:off x="6400800" y="6629400"/>
            <a:ext cx="762000" cy="228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100">
                <a:solidFill>
                  <a:schemeClr val="bg1"/>
                </a:solidFill>
                <a:latin typeface="+mn-lt"/>
              </a:defRPr>
            </a:lvl1pPr>
          </a:lstStyle>
          <a:p>
            <a:fld id="{4B465E7A-C1F6-F240-9A4B-3C235A72DA08}" type="slidenum">
              <a:rPr lang="en-US" smtClean="0"/>
              <a:pPr/>
              <a:t>‹#›</a:t>
            </a:fld>
            <a:endParaRPr lang="en-US" dirty="0"/>
          </a:p>
        </p:txBody>
      </p:sp>
      <p:sp>
        <p:nvSpPr>
          <p:cNvPr id="11" name="Rectangle 1053"/>
          <p:cNvSpPr txBox="1">
            <a:spLocks noChangeArrowheads="1"/>
          </p:cNvSpPr>
          <p:nvPr/>
        </p:nvSpPr>
        <p:spPr bwMode="auto">
          <a:xfrm>
            <a:off x="7239000" y="6629400"/>
            <a:ext cx="1676400" cy="228600"/>
          </a:xfrm>
          <a:prstGeom prst="rect">
            <a:avLst/>
          </a:prstGeom>
          <a:noFill/>
          <a:ln w="9525">
            <a:noFill/>
            <a:miter lim="800000"/>
            <a:headEnd/>
            <a:tailEnd/>
          </a:ln>
          <a:effectLst/>
        </p:spPr>
        <p:txBody>
          <a:bodyPr anchor="b"/>
          <a:lstStyle>
            <a:lvl1pPr>
              <a:defRPr sz="1200" b="0">
                <a:solidFill>
                  <a:schemeClr val="bg1"/>
                </a:solidFill>
                <a:latin typeface="Arial" pitchFamily="34" charset="0"/>
                <a:cs typeface="Arial" pitchFamily="34" charset="0"/>
              </a:defRPr>
            </a:lvl1pPr>
          </a:lstStyle>
          <a:p>
            <a:pPr algn="r">
              <a:defRPr/>
            </a:pPr>
            <a:r>
              <a:rPr lang="en-US" sz="1100" dirty="0" smtClean="0">
                <a:latin typeface="+mn-lt"/>
                <a:ea typeface="+mn-ea"/>
              </a:rPr>
              <a:t>www.hdfgroup.org</a:t>
            </a:r>
          </a:p>
        </p:txBody>
      </p:sp>
      <p:pic>
        <p:nvPicPr>
          <p:cNvPr id="1034" name="Picture 1056"/>
          <p:cNvPicPr>
            <a:picLocks noChangeAspect="1" noChangeArrowheads="1"/>
          </p:cNvPicPr>
          <p:nvPr/>
        </p:nvPicPr>
        <p:blipFill>
          <a:blip r:embed="rId15" cstate="print"/>
          <a:srcRect/>
          <a:stretch>
            <a:fillRect/>
          </a:stretch>
        </p:blipFill>
        <p:spPr bwMode="auto">
          <a:xfrm>
            <a:off x="404813" y="152400"/>
            <a:ext cx="966787" cy="515938"/>
          </a:xfrm>
          <a:prstGeom prst="rect">
            <a:avLst/>
          </a:prstGeom>
          <a:noFill/>
          <a:ln w="9525">
            <a:noFill/>
            <a:miter lim="800000"/>
            <a:headEnd/>
            <a:tailEnd/>
          </a:ln>
        </p:spPr>
      </p:pic>
    </p:spTree>
    <p:extLst>
      <p:ext uri="{BB962C8B-B14F-4D97-AF65-F5344CB8AC3E}">
        <p14:creationId xmlns:p14="http://schemas.microsoft.com/office/powerpoint/2010/main" val="2701053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p:txStyles>
    <p:titleStyle>
      <a:lvl1pPr algn="ctr" rtl="0" eaLnBrk="1" fontAlgn="base" hangingPunct="1">
        <a:spcBef>
          <a:spcPct val="0"/>
        </a:spcBef>
        <a:spcAft>
          <a:spcPct val="0"/>
        </a:spcAft>
        <a:defRPr sz="3200">
          <a:solidFill>
            <a:srgbClr val="000000"/>
          </a:solidFill>
          <a:latin typeface="+mj-lt"/>
          <a:ea typeface="Arial" charset="0"/>
          <a:cs typeface="Arial" pitchFamily="34" charset="0"/>
        </a:defRPr>
      </a:lvl1pPr>
      <a:lvl2pPr algn="ctr" rtl="0" eaLnBrk="1" fontAlgn="base" hangingPunct="1">
        <a:spcBef>
          <a:spcPct val="0"/>
        </a:spcBef>
        <a:spcAft>
          <a:spcPct val="0"/>
        </a:spcAft>
        <a:defRPr sz="3200">
          <a:solidFill>
            <a:srgbClr val="000000"/>
          </a:solidFill>
          <a:latin typeface="Arial" charset="0"/>
          <a:ea typeface="Arial" charset="0"/>
          <a:cs typeface="Arial" charset="0"/>
        </a:defRPr>
      </a:lvl2pPr>
      <a:lvl3pPr algn="ctr" rtl="0" eaLnBrk="1" fontAlgn="base" hangingPunct="1">
        <a:spcBef>
          <a:spcPct val="0"/>
        </a:spcBef>
        <a:spcAft>
          <a:spcPct val="0"/>
        </a:spcAft>
        <a:defRPr sz="3200">
          <a:solidFill>
            <a:srgbClr val="000000"/>
          </a:solidFill>
          <a:latin typeface="Arial" charset="0"/>
          <a:ea typeface="Arial" charset="0"/>
          <a:cs typeface="Arial" charset="0"/>
        </a:defRPr>
      </a:lvl3pPr>
      <a:lvl4pPr algn="ctr" rtl="0" eaLnBrk="1" fontAlgn="base" hangingPunct="1">
        <a:spcBef>
          <a:spcPct val="0"/>
        </a:spcBef>
        <a:spcAft>
          <a:spcPct val="0"/>
        </a:spcAft>
        <a:defRPr sz="3200">
          <a:solidFill>
            <a:srgbClr val="000000"/>
          </a:solidFill>
          <a:latin typeface="Arial" charset="0"/>
          <a:ea typeface="Arial" charset="0"/>
          <a:cs typeface="Arial" charset="0"/>
        </a:defRPr>
      </a:lvl4pPr>
      <a:lvl5pPr algn="ctr" rtl="0" eaLnBrk="1" fontAlgn="base" hangingPunct="1">
        <a:spcBef>
          <a:spcPct val="0"/>
        </a:spcBef>
        <a:spcAft>
          <a:spcPct val="0"/>
        </a:spcAft>
        <a:defRPr sz="3200">
          <a:solidFill>
            <a:srgbClr val="000000"/>
          </a:solidFill>
          <a:latin typeface="Arial" charset="0"/>
          <a:ea typeface="Arial" charset="0"/>
          <a:cs typeface="Arial" charset="0"/>
        </a:defRPr>
      </a:lvl5pPr>
      <a:lvl6pPr marL="457200" algn="ctr" rtl="0" eaLnBrk="1" fontAlgn="base" hangingPunct="1">
        <a:spcBef>
          <a:spcPct val="0"/>
        </a:spcBef>
        <a:spcAft>
          <a:spcPct val="0"/>
        </a:spcAft>
        <a:defRPr sz="3600">
          <a:solidFill>
            <a:srgbClr val="000000"/>
          </a:solidFill>
          <a:latin typeface="Garamond" pitchFamily="18" charset="0"/>
        </a:defRPr>
      </a:lvl6pPr>
      <a:lvl7pPr marL="914400" algn="ctr" rtl="0" eaLnBrk="1" fontAlgn="base" hangingPunct="1">
        <a:spcBef>
          <a:spcPct val="0"/>
        </a:spcBef>
        <a:spcAft>
          <a:spcPct val="0"/>
        </a:spcAft>
        <a:defRPr sz="3600">
          <a:solidFill>
            <a:srgbClr val="000000"/>
          </a:solidFill>
          <a:latin typeface="Garamond" pitchFamily="18" charset="0"/>
        </a:defRPr>
      </a:lvl7pPr>
      <a:lvl8pPr marL="1371600" algn="ctr" rtl="0" eaLnBrk="1" fontAlgn="base" hangingPunct="1">
        <a:spcBef>
          <a:spcPct val="0"/>
        </a:spcBef>
        <a:spcAft>
          <a:spcPct val="0"/>
        </a:spcAft>
        <a:defRPr sz="3600">
          <a:solidFill>
            <a:srgbClr val="000000"/>
          </a:solidFill>
          <a:latin typeface="Garamond" pitchFamily="18" charset="0"/>
        </a:defRPr>
      </a:lvl8pPr>
      <a:lvl9pPr marL="1828800" algn="ctr" rtl="0" eaLnBrk="1" fontAlgn="base" hangingPunct="1">
        <a:spcBef>
          <a:spcPct val="0"/>
        </a:spcBef>
        <a:spcAft>
          <a:spcPct val="0"/>
        </a:spcAft>
        <a:defRPr sz="3600">
          <a:solidFill>
            <a:srgbClr val="000000"/>
          </a:solidFill>
          <a:latin typeface="Garamond" pitchFamily="18" charset="0"/>
        </a:defRPr>
      </a:lvl9pPr>
    </p:titleStyle>
    <p:bodyStyle>
      <a:lvl1pPr marL="342900" indent="-342900" algn="l" rtl="0" eaLnBrk="1" fontAlgn="base" hangingPunct="1">
        <a:spcBef>
          <a:spcPct val="20000"/>
        </a:spcBef>
        <a:spcAft>
          <a:spcPct val="0"/>
        </a:spcAft>
        <a:buClr>
          <a:schemeClr val="tx1"/>
        </a:buClr>
        <a:buChar char="•"/>
        <a:defRPr sz="3200">
          <a:solidFill>
            <a:srgbClr val="000000"/>
          </a:solidFill>
          <a:latin typeface="+mn-lt"/>
          <a:ea typeface="Arial" charset="0"/>
          <a:cs typeface="Arial" pitchFamily="34" charset="0"/>
        </a:defRPr>
      </a:lvl1pPr>
      <a:lvl2pPr marL="742950" indent="-285750" algn="l" rtl="0" eaLnBrk="1" fontAlgn="base" hangingPunct="1">
        <a:spcBef>
          <a:spcPct val="20000"/>
        </a:spcBef>
        <a:spcAft>
          <a:spcPct val="0"/>
        </a:spcAft>
        <a:buClr>
          <a:schemeClr val="tx1"/>
        </a:buClr>
        <a:buChar char="•"/>
        <a:defRPr sz="2800">
          <a:solidFill>
            <a:srgbClr val="000000"/>
          </a:solidFill>
          <a:latin typeface="+mn-lt"/>
          <a:ea typeface="Arial" charset="0"/>
          <a:cs typeface="Arial" pitchFamily="34" charset="0"/>
        </a:defRPr>
      </a:lvl2pPr>
      <a:lvl3pPr marL="1143000" indent="-228600" algn="l" rtl="0" eaLnBrk="1" fontAlgn="base" hangingPunct="1">
        <a:spcBef>
          <a:spcPct val="20000"/>
        </a:spcBef>
        <a:spcAft>
          <a:spcPct val="0"/>
        </a:spcAft>
        <a:buClr>
          <a:schemeClr val="tx1"/>
        </a:buClr>
        <a:buChar char="•"/>
        <a:defRPr sz="2400">
          <a:solidFill>
            <a:srgbClr val="000000"/>
          </a:solidFill>
          <a:latin typeface="+mn-lt"/>
          <a:ea typeface="Arial" charset="0"/>
          <a:cs typeface="Arial" pitchFamily="34" charset="0"/>
        </a:defRPr>
      </a:lvl3pPr>
      <a:lvl4pPr marL="1600200" indent="-228600" algn="l" rtl="0" eaLnBrk="1" fontAlgn="base" hangingPunct="1">
        <a:spcBef>
          <a:spcPct val="20000"/>
        </a:spcBef>
        <a:spcAft>
          <a:spcPct val="0"/>
        </a:spcAft>
        <a:buClr>
          <a:schemeClr val="tx1"/>
        </a:buClr>
        <a:buChar char="•"/>
        <a:defRPr sz="2000">
          <a:solidFill>
            <a:srgbClr val="000000"/>
          </a:solidFill>
          <a:latin typeface="+mn-lt"/>
          <a:ea typeface="Arial" charset="0"/>
          <a:cs typeface="Arial" pitchFamily="34" charset="0"/>
        </a:defRPr>
      </a:lvl4pPr>
      <a:lvl5pPr marL="2057400" indent="-228600" algn="l" rtl="0" eaLnBrk="1" fontAlgn="base" hangingPunct="1">
        <a:spcBef>
          <a:spcPct val="20000"/>
        </a:spcBef>
        <a:spcAft>
          <a:spcPct val="0"/>
        </a:spcAft>
        <a:buClr>
          <a:schemeClr val="tx1"/>
        </a:buClr>
        <a:buChar char="•"/>
        <a:defRPr sz="1800">
          <a:solidFill>
            <a:srgbClr val="000000"/>
          </a:solidFill>
          <a:latin typeface="+mn-lt"/>
          <a:ea typeface="Arial" charset="0"/>
          <a:cs typeface="Arial" pitchFamily="34" charset="0"/>
        </a:defRPr>
      </a:lvl5pPr>
      <a:lvl6pPr marL="2514600" indent="-228600" algn="l" rtl="0" eaLnBrk="1" fontAlgn="base" hangingPunct="1">
        <a:spcBef>
          <a:spcPct val="20000"/>
        </a:spcBef>
        <a:spcAft>
          <a:spcPct val="0"/>
        </a:spcAft>
        <a:buClr>
          <a:schemeClr val="tx1"/>
        </a:buClr>
        <a:buChar char="•"/>
        <a:defRPr sz="2000">
          <a:solidFill>
            <a:srgbClr val="000000"/>
          </a:solidFill>
          <a:latin typeface="+mn-lt"/>
        </a:defRPr>
      </a:lvl6pPr>
      <a:lvl7pPr marL="2971800" indent="-228600" algn="l" rtl="0" eaLnBrk="1" fontAlgn="base" hangingPunct="1">
        <a:spcBef>
          <a:spcPct val="20000"/>
        </a:spcBef>
        <a:spcAft>
          <a:spcPct val="0"/>
        </a:spcAft>
        <a:buClr>
          <a:schemeClr val="tx1"/>
        </a:buClr>
        <a:buChar char="•"/>
        <a:defRPr sz="2000">
          <a:solidFill>
            <a:srgbClr val="000000"/>
          </a:solidFill>
          <a:latin typeface="+mn-lt"/>
        </a:defRPr>
      </a:lvl7pPr>
      <a:lvl8pPr marL="3429000" indent="-228600" algn="l" rtl="0" eaLnBrk="1" fontAlgn="base" hangingPunct="1">
        <a:spcBef>
          <a:spcPct val="20000"/>
        </a:spcBef>
        <a:spcAft>
          <a:spcPct val="0"/>
        </a:spcAft>
        <a:buClr>
          <a:schemeClr val="tx1"/>
        </a:buClr>
        <a:buChar char="•"/>
        <a:defRPr sz="2000">
          <a:solidFill>
            <a:srgbClr val="000000"/>
          </a:solidFill>
          <a:latin typeface="+mn-lt"/>
        </a:defRPr>
      </a:lvl8pPr>
      <a:lvl9pPr marL="3886200" indent="-228600" algn="l" rtl="0" eaLnBrk="1" fontAlgn="base" hangingPunct="1">
        <a:spcBef>
          <a:spcPct val="20000"/>
        </a:spcBef>
        <a:spcAft>
          <a:spcPct val="0"/>
        </a:spcAft>
        <a:buClr>
          <a:schemeClr val="tx1"/>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36.wmf"/><Relationship Id="rId4" Type="http://schemas.openxmlformats.org/officeDocument/2006/relationships/image" Target="../media/image35.w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p:txBody>
          <a:bodyPr/>
          <a:lstStyle/>
          <a:p>
            <a:r>
              <a:rPr lang="en-US" dirty="0" smtClean="0"/>
              <a:t>The present and future </a:t>
            </a:r>
            <a:br>
              <a:rPr lang="en-US" dirty="0" smtClean="0"/>
            </a:br>
            <a:r>
              <a:rPr lang="en-US" dirty="0" smtClean="0"/>
              <a:t>HDF Group</a:t>
            </a:r>
            <a:endParaRPr lang="en-US" dirty="0"/>
          </a:p>
        </p:txBody>
      </p:sp>
      <p:sp>
        <p:nvSpPr>
          <p:cNvPr id="15" name="Subtitle 14"/>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093880-C6D3-D249-860F-0023F8BF2CC9}" type="slidenum">
              <a:rPr lang="en-US" smtClean="0"/>
              <a:pPr/>
              <a:t>1</a:t>
            </a:fld>
            <a:endParaRPr lang="en-US" dirty="0"/>
          </a:p>
        </p:txBody>
      </p:sp>
      <p:sp>
        <p:nvSpPr>
          <p:cNvPr id="3" name="Date Placeholder 2"/>
          <p:cNvSpPr>
            <a:spLocks noGrp="1"/>
          </p:cNvSpPr>
          <p:nvPr>
            <p:ph type="dt" sz="half" idx="2"/>
          </p:nvPr>
        </p:nvSpPr>
        <p:spPr/>
        <p:txBody>
          <a:bodyPr/>
          <a:lstStyle/>
          <a:p>
            <a:r>
              <a:rPr lang="en-US" smtClean="0"/>
              <a:t>November 9, 2013</a:t>
            </a:r>
            <a:endParaRPr lang="en-US" dirty="0"/>
          </a:p>
        </p:txBody>
      </p:sp>
    </p:spTree>
    <p:extLst>
      <p:ext uri="{BB962C8B-B14F-4D97-AF65-F5344CB8AC3E}">
        <p14:creationId xmlns:p14="http://schemas.microsoft.com/office/powerpoint/2010/main" val="3897964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endParaRPr lang="en-US" dirty="0"/>
          </a:p>
        </p:txBody>
      </p:sp>
      <p:sp>
        <p:nvSpPr>
          <p:cNvPr id="3" name="Date Placeholder 2"/>
          <p:cNvSpPr>
            <a:spLocks noGrp="1"/>
          </p:cNvSpPr>
          <p:nvPr>
            <p:ph type="dt" sz="half" idx="4294967295"/>
          </p:nvPr>
        </p:nvSpPr>
        <p:spPr>
          <a:xfrm>
            <a:off x="304799" y="6666411"/>
            <a:ext cx="1982788" cy="191589"/>
          </a:xfrm>
          <a:prstGeom prst="rect">
            <a:avLst/>
          </a:prstGeom>
        </p:spPr>
        <p:txBody>
          <a:bodyPr/>
          <a:lstStyle/>
          <a:p>
            <a:pPr>
              <a:defRPr/>
            </a:pPr>
            <a:r>
              <a:rPr lang="en-US" smtClean="0"/>
              <a:t>November 9, 2013</a:t>
            </a:r>
            <a:endParaRPr lang="en-US" dirty="0"/>
          </a:p>
        </p:txBody>
      </p:sp>
      <p:sp>
        <p:nvSpPr>
          <p:cNvPr id="5" name="Slide Number Placeholder 4"/>
          <p:cNvSpPr>
            <a:spLocks noGrp="1"/>
          </p:cNvSpPr>
          <p:nvPr>
            <p:ph type="sldNum" sz="quarter" idx="12"/>
          </p:nvPr>
        </p:nvSpPr>
        <p:spPr/>
        <p:txBody>
          <a:bodyPr/>
          <a:lstStyle/>
          <a:p>
            <a:pPr>
              <a:defRPr/>
            </a:pPr>
            <a:fld id="{88678B8A-9384-4125-AA59-65CF431E3163}" type="slidenum">
              <a:rPr lang="en-US" smtClean="0"/>
              <a:pPr>
                <a:defRPr/>
              </a:pPr>
              <a:t>10</a:t>
            </a:fld>
            <a:endParaRPr lang="en-US" dirty="0"/>
          </a:p>
        </p:txBody>
      </p:sp>
      <p:pic>
        <p:nvPicPr>
          <p:cNvPr id="32770" name="Picture 2" descr="C:\Users\mfolk\AppData\Local\Microsoft\Windows\Temporary Internet Files\Content.IE5\TLW3UCZE\MP9004014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0"/>
            <a:ext cx="5334000" cy="66993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ctrTitle"/>
          </p:nvPr>
        </p:nvSpPr>
        <p:spPr>
          <a:xfrm>
            <a:off x="0" y="1981200"/>
            <a:ext cx="3962400" cy="3124200"/>
          </a:xfrm>
        </p:spPr>
        <p:txBody>
          <a:bodyPr>
            <a:noAutofit/>
          </a:bodyPr>
          <a:lstStyle/>
          <a:p>
            <a:r>
              <a:rPr lang="en-US" sz="72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The Future</a:t>
            </a:r>
            <a:endParaRPr lang="en-US" sz="7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4129766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near future</a:t>
            </a:r>
            <a:endParaRPr lang="en-US" dirty="0"/>
          </a:p>
        </p:txBody>
      </p:sp>
      <p:sp>
        <p:nvSpPr>
          <p:cNvPr id="4" name="Date Placeholder 3"/>
          <p:cNvSpPr>
            <a:spLocks noGrp="1"/>
          </p:cNvSpPr>
          <p:nvPr>
            <p:ph type="dt" sz="half" idx="10"/>
          </p:nvPr>
        </p:nvSpPr>
        <p:spPr/>
        <p:txBody>
          <a:bodyPr/>
          <a:lstStyle/>
          <a:p>
            <a:pPr>
              <a:defRPr/>
            </a:pPr>
            <a:r>
              <a:rPr lang="en-US" smtClean="0"/>
              <a:t>November 9, 2013</a:t>
            </a:r>
            <a:endParaRPr lang="en-US" dirty="0"/>
          </a:p>
        </p:txBody>
      </p:sp>
      <p:sp>
        <p:nvSpPr>
          <p:cNvPr id="6" name="Slide Number Placeholder 5"/>
          <p:cNvSpPr>
            <a:spLocks noGrp="1"/>
          </p:cNvSpPr>
          <p:nvPr>
            <p:ph type="sldNum" sz="quarter" idx="12"/>
          </p:nvPr>
        </p:nvSpPr>
        <p:spPr/>
        <p:txBody>
          <a:bodyPr/>
          <a:lstStyle/>
          <a:p>
            <a:pPr>
              <a:defRPr/>
            </a:pPr>
            <a:fld id="{D83CCE0D-01B3-4B6E-888D-222658E270B6}" type="slidenum">
              <a:rPr lang="en-US" smtClean="0"/>
              <a:pPr>
                <a:defRPr/>
              </a:pPr>
              <a:t>11</a:t>
            </a:fld>
            <a:endParaRPr lang="en-US" dirty="0"/>
          </a:p>
        </p:txBody>
      </p:sp>
      <p:pic>
        <p:nvPicPr>
          <p:cNvPr id="1026" name="Picture 2" descr="C:\Users\mfolk\AppData\Local\Microsoft\Windows\Temporary Internet Files\Content.IE5\KE7W71RV\MC900053284[1].wmf"/>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866570"/>
            <a:ext cx="228113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mfolk\AppData\Local\Microsoft\Windows\Temporary Internet Files\Content.IE5\TLW3UCZE\MP900182763[1].jpg"/>
          <p:cNvPicPr>
            <a:picLocks noChangeAspect="1" noChangeArrowheads="1"/>
          </p:cNvPicPr>
          <p:nvPr/>
        </p:nvPicPr>
        <p:blipFill rotWithShape="1">
          <a:blip r:embed="rId4">
            <a:clrChange>
              <a:clrFrom>
                <a:srgbClr val="2A1514"/>
              </a:clrFrom>
              <a:clrTo>
                <a:srgbClr val="2A1514">
                  <a:alpha val="0"/>
                </a:srgbClr>
              </a:clrTo>
            </a:clrChange>
            <a:extLst>
              <a:ext uri="{28A0092B-C50C-407E-A947-70E740481C1C}">
                <a14:useLocalDpi xmlns:a14="http://schemas.microsoft.com/office/drawing/2010/main" val="0"/>
              </a:ext>
            </a:extLst>
          </a:blip>
          <a:srcRect t="9360" r="16181"/>
          <a:stretch/>
        </p:blipFill>
        <p:spPr bwMode="auto">
          <a:xfrm>
            <a:off x="1905000" y="609600"/>
            <a:ext cx="6477000" cy="556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169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Improving the foundation</a:t>
            </a:r>
            <a:endParaRPr lang="en-US" dirty="0"/>
          </a:p>
        </p:txBody>
      </p:sp>
      <p:sp>
        <p:nvSpPr>
          <p:cNvPr id="3" name="Content Placeholder 2"/>
          <p:cNvSpPr>
            <a:spLocks noGrp="1"/>
          </p:cNvSpPr>
          <p:nvPr>
            <p:ph idx="1"/>
          </p:nvPr>
        </p:nvSpPr>
        <p:spPr/>
        <p:txBody>
          <a:bodyPr/>
          <a:lstStyle/>
          <a:p>
            <a:r>
              <a:rPr lang="en-US" dirty="0" smtClean="0"/>
              <a:t>From technology driven to market driven</a:t>
            </a:r>
          </a:p>
          <a:p>
            <a:r>
              <a:rPr lang="en-US" dirty="0" smtClean="0"/>
              <a:t>Raising the open source quality bar</a:t>
            </a:r>
          </a:p>
          <a:p>
            <a:r>
              <a:rPr lang="en-US" dirty="0" smtClean="0"/>
              <a:t>Expanding our ability to help customers</a:t>
            </a:r>
          </a:p>
          <a:p>
            <a:r>
              <a:rPr lang="en-US" dirty="0" smtClean="0"/>
              <a:t>Expanding the kinds of things we're good at</a:t>
            </a:r>
          </a:p>
        </p:txBody>
      </p:sp>
      <p:sp>
        <p:nvSpPr>
          <p:cNvPr id="4" name="Date Placeholder 3"/>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CCED4385-CCCA-4BBF-AB19-415EBC87934F}" type="slidenum">
              <a:rPr lang="en-US" smtClean="0"/>
              <a:pPr/>
              <a:t>12</a:t>
            </a:fld>
            <a:endParaRPr lang="en-US" dirty="0"/>
          </a:p>
        </p:txBody>
      </p:sp>
    </p:spTree>
    <p:extLst>
      <p:ext uri="{BB962C8B-B14F-4D97-AF65-F5344CB8AC3E}">
        <p14:creationId xmlns:p14="http://schemas.microsoft.com/office/powerpoint/2010/main" val="54620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2"/>
            <a:r>
              <a:rPr lang="en-US" dirty="0" smtClean="0"/>
              <a:t>Preparing to reach mainstream markets</a:t>
            </a:r>
          </a:p>
        </p:txBody>
      </p:sp>
      <p:sp>
        <p:nvSpPr>
          <p:cNvPr id="11264" name="Content Placeholder 11263"/>
          <p:cNvSpPr>
            <a:spLocks noGrp="1"/>
          </p:cNvSpPr>
          <p:nvPr>
            <p:ph idx="1"/>
          </p:nvPr>
        </p:nvSpPr>
        <p:spPr/>
        <p:txBody>
          <a:bodyPr/>
          <a:lstStyle/>
          <a:p>
            <a:endParaRPr lang="en-US" dirty="0"/>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13</a:t>
            </a:fld>
            <a:endParaRPr lang="en-US"/>
          </a:p>
        </p:txBody>
      </p:sp>
      <p:cxnSp>
        <p:nvCxnSpPr>
          <p:cNvPr id="7" name="Straight Arrow Connector 6"/>
          <p:cNvCxnSpPr/>
          <p:nvPr/>
        </p:nvCxnSpPr>
        <p:spPr bwMode="auto">
          <a:xfrm flipV="1">
            <a:off x="1173162" y="5534055"/>
            <a:ext cx="7513638" cy="28545"/>
          </a:xfrm>
          <a:prstGeom prst="straightConnector1">
            <a:avLst/>
          </a:prstGeom>
          <a:solidFill>
            <a:schemeClr val="accent1"/>
          </a:solidFill>
          <a:ln w="73025" cap="flat" cmpd="sng" algn="ctr">
            <a:solidFill>
              <a:schemeClr val="bg1">
                <a:lumMod val="75000"/>
              </a:schemeClr>
            </a:solidFill>
            <a:prstDash val="solid"/>
            <a:round/>
            <a:headEnd type="none" w="med" len="med"/>
            <a:tailEnd type="arrow"/>
          </a:ln>
          <a:effectLst/>
        </p:spPr>
      </p:cxnSp>
      <p:sp>
        <p:nvSpPr>
          <p:cNvPr id="9" name="TextBox 8"/>
          <p:cNvSpPr txBox="1"/>
          <p:nvPr/>
        </p:nvSpPr>
        <p:spPr>
          <a:xfrm>
            <a:off x="411162" y="5334000"/>
            <a:ext cx="914400" cy="400110"/>
          </a:xfrm>
          <a:prstGeom prst="rect">
            <a:avLst/>
          </a:prstGeom>
          <a:noFill/>
        </p:spPr>
        <p:txBody>
          <a:bodyPr wrap="square" rtlCol="0">
            <a:spAutoFit/>
          </a:bodyPr>
          <a:lstStyle/>
          <a:p>
            <a:r>
              <a:rPr lang="en-US" sz="2000" b="1" dirty="0" smtClean="0">
                <a:solidFill>
                  <a:schemeClr val="bg1">
                    <a:lumMod val="50000"/>
                  </a:schemeClr>
                </a:solidFill>
                <a:latin typeface="Arial" pitchFamily="34" charset="0"/>
                <a:cs typeface="Arial" pitchFamily="34" charset="0"/>
              </a:rPr>
              <a:t>Time</a:t>
            </a:r>
            <a:endParaRPr lang="en-US" b="1" dirty="0" smtClean="0">
              <a:solidFill>
                <a:schemeClr val="bg1">
                  <a:lumMod val="50000"/>
                </a:schemeClr>
              </a:solidFill>
              <a:latin typeface="Arial" pitchFamily="34" charset="0"/>
              <a:cs typeface="Arial" pitchFamily="34" charset="0"/>
            </a:endParaRPr>
          </a:p>
        </p:txBody>
      </p:sp>
      <p:grpSp>
        <p:nvGrpSpPr>
          <p:cNvPr id="26" name="Group 25"/>
          <p:cNvGrpSpPr/>
          <p:nvPr/>
        </p:nvGrpSpPr>
        <p:grpSpPr>
          <a:xfrm>
            <a:off x="1096962" y="4267200"/>
            <a:ext cx="2307799" cy="1936114"/>
            <a:chOff x="914400" y="4495800"/>
            <a:chExt cx="2307799" cy="1936114"/>
          </a:xfrm>
        </p:grpSpPr>
        <p:grpSp>
          <p:nvGrpSpPr>
            <p:cNvPr id="19" name="Group 18"/>
            <p:cNvGrpSpPr/>
            <p:nvPr/>
          </p:nvGrpSpPr>
          <p:grpSpPr>
            <a:xfrm>
              <a:off x="914400" y="4495800"/>
              <a:ext cx="1600200" cy="1066800"/>
              <a:chOff x="914400" y="4495800"/>
              <a:chExt cx="1600200" cy="1066800"/>
            </a:xfrm>
          </p:grpSpPr>
          <p:sp>
            <p:nvSpPr>
              <p:cNvPr id="12" name="Freeform 5"/>
              <p:cNvSpPr>
                <a:spLocks/>
              </p:cNvSpPr>
              <p:nvPr/>
            </p:nvSpPr>
            <p:spPr bwMode="auto">
              <a:xfrm>
                <a:off x="1600200" y="4495800"/>
                <a:ext cx="914400" cy="1066800"/>
              </a:xfrm>
              <a:custGeom>
                <a:avLst/>
                <a:gdLst>
                  <a:gd name="T0" fmla="*/ 960 w 960"/>
                  <a:gd name="T1" fmla="*/ 720 h 720"/>
                  <a:gd name="T2" fmla="*/ 0 w 960"/>
                  <a:gd name="T3" fmla="*/ 720 h 720"/>
                  <a:gd name="T4" fmla="*/ 0 w 960"/>
                  <a:gd name="T5" fmla="*/ 480 h 720"/>
                  <a:gd name="T6" fmla="*/ 288 w 960"/>
                  <a:gd name="T7" fmla="*/ 384 h 720"/>
                  <a:gd name="T8" fmla="*/ 528 w 960"/>
                  <a:gd name="T9" fmla="*/ 288 h 720"/>
                  <a:gd name="T10" fmla="*/ 720 w 960"/>
                  <a:gd name="T11" fmla="*/ 192 h 720"/>
                  <a:gd name="T12" fmla="*/ 864 w 960"/>
                  <a:gd name="T13" fmla="*/ 96 h 720"/>
                  <a:gd name="T14" fmla="*/ 960 w 960"/>
                  <a:gd name="T15" fmla="*/ 0 h 720"/>
                  <a:gd name="T16" fmla="*/ 960 w 960"/>
                  <a:gd name="T17" fmla="*/ 720 h 7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0"/>
                  <a:gd name="T28" fmla="*/ 0 h 720"/>
                  <a:gd name="T29" fmla="*/ 960 w 960"/>
                  <a:gd name="T30" fmla="*/ 720 h 7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0" h="720">
                    <a:moveTo>
                      <a:pt x="960" y="720"/>
                    </a:moveTo>
                    <a:lnTo>
                      <a:pt x="0" y="720"/>
                    </a:lnTo>
                    <a:lnTo>
                      <a:pt x="0" y="480"/>
                    </a:lnTo>
                    <a:lnTo>
                      <a:pt x="288" y="384"/>
                    </a:lnTo>
                    <a:lnTo>
                      <a:pt x="528" y="288"/>
                    </a:lnTo>
                    <a:lnTo>
                      <a:pt x="720" y="192"/>
                    </a:lnTo>
                    <a:lnTo>
                      <a:pt x="864" y="96"/>
                    </a:lnTo>
                    <a:lnTo>
                      <a:pt x="960" y="0"/>
                    </a:lnTo>
                    <a:lnTo>
                      <a:pt x="960" y="720"/>
                    </a:lnTo>
                    <a:close/>
                  </a:path>
                </a:pathLst>
              </a:custGeom>
              <a:solidFill>
                <a:srgbClr val="0000CC"/>
              </a:solidFill>
              <a:ln w="28575">
                <a:noFill/>
                <a:round/>
                <a:headEnd/>
                <a:tailEnd/>
              </a:ln>
            </p:spPr>
            <p:txBody>
              <a:bodyPr wrap="none" anchor="ctr"/>
              <a:lstStyle/>
              <a:p>
                <a:endParaRPr lang="en-US"/>
              </a:p>
            </p:txBody>
          </p:sp>
          <p:sp>
            <p:nvSpPr>
              <p:cNvPr id="13" name="Freeform 6"/>
              <p:cNvSpPr>
                <a:spLocks/>
              </p:cNvSpPr>
              <p:nvPr/>
            </p:nvSpPr>
            <p:spPr bwMode="auto">
              <a:xfrm>
                <a:off x="914400" y="5257800"/>
                <a:ext cx="609600" cy="304800"/>
              </a:xfrm>
              <a:custGeom>
                <a:avLst/>
                <a:gdLst>
                  <a:gd name="T0" fmla="*/ 336 w 336"/>
                  <a:gd name="T1" fmla="*/ 240 h 240"/>
                  <a:gd name="T2" fmla="*/ 0 w 336"/>
                  <a:gd name="T3" fmla="*/ 240 h 240"/>
                  <a:gd name="T4" fmla="*/ 0 w 336"/>
                  <a:gd name="T5" fmla="*/ 48 h 240"/>
                  <a:gd name="T6" fmla="*/ 144 w 336"/>
                  <a:gd name="T7" fmla="*/ 48 h 240"/>
                  <a:gd name="T8" fmla="*/ 336 w 336"/>
                  <a:gd name="T9" fmla="*/ 0 h 240"/>
                  <a:gd name="T10" fmla="*/ 336 w 336"/>
                  <a:gd name="T11" fmla="*/ 240 h 240"/>
                  <a:gd name="T12" fmla="*/ 0 60000 65536"/>
                  <a:gd name="T13" fmla="*/ 0 60000 65536"/>
                  <a:gd name="T14" fmla="*/ 0 60000 65536"/>
                  <a:gd name="T15" fmla="*/ 0 60000 65536"/>
                  <a:gd name="T16" fmla="*/ 0 60000 65536"/>
                  <a:gd name="T17" fmla="*/ 0 60000 65536"/>
                  <a:gd name="T18" fmla="*/ 0 w 336"/>
                  <a:gd name="T19" fmla="*/ 0 h 240"/>
                  <a:gd name="T20" fmla="*/ 336 w 33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36" h="240">
                    <a:moveTo>
                      <a:pt x="336" y="240"/>
                    </a:moveTo>
                    <a:lnTo>
                      <a:pt x="0" y="240"/>
                    </a:lnTo>
                    <a:lnTo>
                      <a:pt x="0" y="48"/>
                    </a:lnTo>
                    <a:lnTo>
                      <a:pt x="144" y="48"/>
                    </a:lnTo>
                    <a:lnTo>
                      <a:pt x="336" y="0"/>
                    </a:lnTo>
                    <a:lnTo>
                      <a:pt x="336" y="240"/>
                    </a:lnTo>
                    <a:close/>
                  </a:path>
                </a:pathLst>
              </a:custGeom>
              <a:solidFill>
                <a:srgbClr val="FF0000"/>
              </a:solidFill>
              <a:ln w="28575">
                <a:noFill/>
                <a:round/>
                <a:headEnd/>
                <a:tailEnd/>
              </a:ln>
            </p:spPr>
            <p:txBody>
              <a:bodyPr wrap="none" anchor="ctr"/>
              <a:lstStyle/>
              <a:p>
                <a:endParaRPr lang="en-US"/>
              </a:p>
            </p:txBody>
          </p:sp>
        </p:grpSp>
        <p:sp>
          <p:nvSpPr>
            <p:cNvPr id="21" name="Text Box 8"/>
            <p:cNvSpPr txBox="1">
              <a:spLocks noChangeArrowheads="1"/>
            </p:cNvSpPr>
            <p:nvPr/>
          </p:nvSpPr>
          <p:spPr bwMode="auto">
            <a:xfrm rot="2633898">
              <a:off x="936199" y="5785583"/>
              <a:ext cx="1447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sz="1800" b="1" dirty="0">
                  <a:latin typeface="Times New Roman" pitchFamily="18" charset="0"/>
                </a:rPr>
                <a:t>Technology Enthusiasts</a:t>
              </a:r>
            </a:p>
          </p:txBody>
        </p:sp>
        <p:sp>
          <p:nvSpPr>
            <p:cNvPr id="22" name="Text Box 9"/>
            <p:cNvSpPr txBox="1">
              <a:spLocks noChangeArrowheads="1"/>
            </p:cNvSpPr>
            <p:nvPr/>
          </p:nvSpPr>
          <p:spPr bwMode="auto">
            <a:xfrm rot="2633898">
              <a:off x="1774399" y="5885930"/>
              <a:ext cx="144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sz="1800" b="1" dirty="0">
                  <a:latin typeface="Times New Roman" pitchFamily="18" charset="0"/>
                </a:rPr>
                <a:t>Visionaries</a:t>
              </a:r>
            </a:p>
          </p:txBody>
        </p:sp>
      </p:grpSp>
      <p:grpSp>
        <p:nvGrpSpPr>
          <p:cNvPr id="27" name="Group 26"/>
          <p:cNvGrpSpPr/>
          <p:nvPr/>
        </p:nvGrpSpPr>
        <p:grpSpPr>
          <a:xfrm>
            <a:off x="2773362" y="2057400"/>
            <a:ext cx="5370086" cy="4186802"/>
            <a:chOff x="3414713" y="2286000"/>
            <a:chExt cx="5370086" cy="4186802"/>
          </a:xfrm>
        </p:grpSpPr>
        <p:sp>
          <p:nvSpPr>
            <p:cNvPr id="10" name="Freeform 3"/>
            <p:cNvSpPr>
              <a:spLocks/>
            </p:cNvSpPr>
            <p:nvPr/>
          </p:nvSpPr>
          <p:spPr bwMode="auto">
            <a:xfrm>
              <a:off x="3414713" y="2286000"/>
              <a:ext cx="1524000" cy="3276600"/>
            </a:xfrm>
            <a:custGeom>
              <a:avLst/>
              <a:gdLst>
                <a:gd name="T0" fmla="*/ 1056 w 1344"/>
                <a:gd name="T1" fmla="*/ 48 h 2064"/>
                <a:gd name="T2" fmla="*/ 1200 w 1344"/>
                <a:gd name="T3" fmla="*/ 0 h 2064"/>
                <a:gd name="T4" fmla="*/ 1344 w 1344"/>
                <a:gd name="T5" fmla="*/ 0 h 2064"/>
                <a:gd name="T6" fmla="*/ 1344 w 1344"/>
                <a:gd name="T7" fmla="*/ 2064 h 2064"/>
                <a:gd name="T8" fmla="*/ 0 w 1344"/>
                <a:gd name="T9" fmla="*/ 2064 h 2064"/>
                <a:gd name="T10" fmla="*/ 0 w 1344"/>
                <a:gd name="T11" fmla="*/ 1344 h 2064"/>
                <a:gd name="T12" fmla="*/ 240 w 1344"/>
                <a:gd name="T13" fmla="*/ 1056 h 2064"/>
                <a:gd name="T14" fmla="*/ 672 w 1344"/>
                <a:gd name="T15" fmla="*/ 384 h 2064"/>
                <a:gd name="T16" fmla="*/ 816 w 1344"/>
                <a:gd name="T17" fmla="*/ 192 h 2064"/>
                <a:gd name="T18" fmla="*/ 960 w 1344"/>
                <a:gd name="T19" fmla="*/ 96 h 2064"/>
                <a:gd name="T20" fmla="*/ 1056 w 1344"/>
                <a:gd name="T21" fmla="*/ 48 h 20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2064"/>
                <a:gd name="T35" fmla="*/ 1344 w 1344"/>
                <a:gd name="T36" fmla="*/ 2064 h 20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2064">
                  <a:moveTo>
                    <a:pt x="1056" y="48"/>
                  </a:moveTo>
                  <a:lnTo>
                    <a:pt x="1200" y="0"/>
                  </a:lnTo>
                  <a:lnTo>
                    <a:pt x="1344" y="0"/>
                  </a:lnTo>
                  <a:lnTo>
                    <a:pt x="1344" y="2064"/>
                  </a:lnTo>
                  <a:lnTo>
                    <a:pt x="0" y="2064"/>
                  </a:lnTo>
                  <a:lnTo>
                    <a:pt x="0" y="1344"/>
                  </a:lnTo>
                  <a:lnTo>
                    <a:pt x="240" y="1056"/>
                  </a:lnTo>
                  <a:lnTo>
                    <a:pt x="672" y="384"/>
                  </a:lnTo>
                  <a:lnTo>
                    <a:pt x="816" y="192"/>
                  </a:lnTo>
                  <a:lnTo>
                    <a:pt x="960" y="96"/>
                  </a:lnTo>
                  <a:lnTo>
                    <a:pt x="1056" y="48"/>
                  </a:lnTo>
                  <a:close/>
                </a:path>
              </a:pathLst>
            </a:custGeom>
            <a:solidFill>
              <a:srgbClr val="FF6600"/>
            </a:solidFill>
            <a:ln w="28575">
              <a:noFill/>
              <a:round/>
              <a:headEnd/>
              <a:tailEnd/>
            </a:ln>
          </p:spPr>
          <p:txBody>
            <a:bodyPr wrap="none" anchor="ctr"/>
            <a:lstStyle/>
            <a:p>
              <a:endParaRPr lang="en-US"/>
            </a:p>
          </p:txBody>
        </p:sp>
        <p:sp>
          <p:nvSpPr>
            <p:cNvPr id="11" name="Freeform 4"/>
            <p:cNvSpPr>
              <a:spLocks/>
            </p:cNvSpPr>
            <p:nvPr/>
          </p:nvSpPr>
          <p:spPr bwMode="auto">
            <a:xfrm flipH="1">
              <a:off x="5014913" y="2286000"/>
              <a:ext cx="1447800" cy="3276600"/>
            </a:xfrm>
            <a:custGeom>
              <a:avLst/>
              <a:gdLst>
                <a:gd name="T0" fmla="*/ 1056 w 1344"/>
                <a:gd name="T1" fmla="*/ 48 h 2064"/>
                <a:gd name="T2" fmla="*/ 1200 w 1344"/>
                <a:gd name="T3" fmla="*/ 0 h 2064"/>
                <a:gd name="T4" fmla="*/ 1344 w 1344"/>
                <a:gd name="T5" fmla="*/ 0 h 2064"/>
                <a:gd name="T6" fmla="*/ 1344 w 1344"/>
                <a:gd name="T7" fmla="*/ 2064 h 2064"/>
                <a:gd name="T8" fmla="*/ 0 w 1344"/>
                <a:gd name="T9" fmla="*/ 2064 h 2064"/>
                <a:gd name="T10" fmla="*/ 0 w 1344"/>
                <a:gd name="T11" fmla="*/ 1344 h 2064"/>
                <a:gd name="T12" fmla="*/ 240 w 1344"/>
                <a:gd name="T13" fmla="*/ 1056 h 2064"/>
                <a:gd name="T14" fmla="*/ 672 w 1344"/>
                <a:gd name="T15" fmla="*/ 384 h 2064"/>
                <a:gd name="T16" fmla="*/ 816 w 1344"/>
                <a:gd name="T17" fmla="*/ 192 h 2064"/>
                <a:gd name="T18" fmla="*/ 960 w 1344"/>
                <a:gd name="T19" fmla="*/ 96 h 2064"/>
                <a:gd name="T20" fmla="*/ 1056 w 1344"/>
                <a:gd name="T21" fmla="*/ 48 h 20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2064"/>
                <a:gd name="T35" fmla="*/ 1344 w 1344"/>
                <a:gd name="T36" fmla="*/ 2064 h 20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2064">
                  <a:moveTo>
                    <a:pt x="1056" y="48"/>
                  </a:moveTo>
                  <a:lnTo>
                    <a:pt x="1200" y="0"/>
                  </a:lnTo>
                  <a:lnTo>
                    <a:pt x="1344" y="0"/>
                  </a:lnTo>
                  <a:lnTo>
                    <a:pt x="1344" y="2064"/>
                  </a:lnTo>
                  <a:lnTo>
                    <a:pt x="0" y="2064"/>
                  </a:lnTo>
                  <a:lnTo>
                    <a:pt x="0" y="1344"/>
                  </a:lnTo>
                  <a:lnTo>
                    <a:pt x="240" y="1056"/>
                  </a:lnTo>
                  <a:lnTo>
                    <a:pt x="672" y="384"/>
                  </a:lnTo>
                  <a:lnTo>
                    <a:pt x="816" y="192"/>
                  </a:lnTo>
                  <a:lnTo>
                    <a:pt x="960" y="96"/>
                  </a:lnTo>
                  <a:lnTo>
                    <a:pt x="1056" y="48"/>
                  </a:lnTo>
                  <a:close/>
                </a:path>
              </a:pathLst>
            </a:custGeom>
            <a:solidFill>
              <a:srgbClr val="33CC33"/>
            </a:solidFill>
            <a:ln w="28575">
              <a:noFill/>
              <a:round/>
              <a:headEnd/>
              <a:tailEnd/>
            </a:ln>
          </p:spPr>
          <p:txBody>
            <a:bodyPr wrap="none" anchor="ctr"/>
            <a:lstStyle/>
            <a:p>
              <a:endParaRPr lang="en-US"/>
            </a:p>
          </p:txBody>
        </p:sp>
        <p:sp>
          <p:nvSpPr>
            <p:cNvPr id="14" name="Freeform 7"/>
            <p:cNvSpPr>
              <a:spLocks/>
            </p:cNvSpPr>
            <p:nvPr/>
          </p:nvSpPr>
          <p:spPr bwMode="auto">
            <a:xfrm flipH="1">
              <a:off x="6538913" y="4495800"/>
              <a:ext cx="990600" cy="1066800"/>
            </a:xfrm>
            <a:custGeom>
              <a:avLst/>
              <a:gdLst>
                <a:gd name="T0" fmla="*/ 960 w 960"/>
                <a:gd name="T1" fmla="*/ 720 h 720"/>
                <a:gd name="T2" fmla="*/ 0 w 960"/>
                <a:gd name="T3" fmla="*/ 720 h 720"/>
                <a:gd name="T4" fmla="*/ 0 w 960"/>
                <a:gd name="T5" fmla="*/ 480 h 720"/>
                <a:gd name="T6" fmla="*/ 288 w 960"/>
                <a:gd name="T7" fmla="*/ 384 h 720"/>
                <a:gd name="T8" fmla="*/ 528 w 960"/>
                <a:gd name="T9" fmla="*/ 288 h 720"/>
                <a:gd name="T10" fmla="*/ 720 w 960"/>
                <a:gd name="T11" fmla="*/ 192 h 720"/>
                <a:gd name="T12" fmla="*/ 864 w 960"/>
                <a:gd name="T13" fmla="*/ 96 h 720"/>
                <a:gd name="T14" fmla="*/ 960 w 960"/>
                <a:gd name="T15" fmla="*/ 0 h 720"/>
                <a:gd name="T16" fmla="*/ 960 w 960"/>
                <a:gd name="T17" fmla="*/ 720 h 7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0"/>
                <a:gd name="T28" fmla="*/ 0 h 720"/>
                <a:gd name="T29" fmla="*/ 960 w 960"/>
                <a:gd name="T30" fmla="*/ 720 h 7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0" h="720">
                  <a:moveTo>
                    <a:pt x="960" y="720"/>
                  </a:moveTo>
                  <a:lnTo>
                    <a:pt x="0" y="720"/>
                  </a:lnTo>
                  <a:lnTo>
                    <a:pt x="0" y="480"/>
                  </a:lnTo>
                  <a:lnTo>
                    <a:pt x="288" y="384"/>
                  </a:lnTo>
                  <a:lnTo>
                    <a:pt x="528" y="288"/>
                  </a:lnTo>
                  <a:lnTo>
                    <a:pt x="720" y="192"/>
                  </a:lnTo>
                  <a:lnTo>
                    <a:pt x="864" y="96"/>
                  </a:lnTo>
                  <a:lnTo>
                    <a:pt x="960" y="0"/>
                  </a:lnTo>
                  <a:lnTo>
                    <a:pt x="960" y="720"/>
                  </a:lnTo>
                  <a:close/>
                </a:path>
              </a:pathLst>
            </a:custGeom>
            <a:solidFill>
              <a:srgbClr val="B2B2B2"/>
            </a:solidFill>
            <a:ln w="28575">
              <a:noFill/>
              <a:round/>
              <a:headEnd/>
              <a:tailEnd/>
            </a:ln>
          </p:spPr>
          <p:txBody>
            <a:bodyPr wrap="none" anchor="ctr"/>
            <a:lstStyle/>
            <a:p>
              <a:endParaRPr lang="en-US"/>
            </a:p>
          </p:txBody>
        </p:sp>
        <p:sp>
          <p:nvSpPr>
            <p:cNvPr id="15" name="Text Box 14"/>
            <p:cNvSpPr txBox="1">
              <a:spLocks noChangeArrowheads="1"/>
            </p:cNvSpPr>
            <p:nvPr/>
          </p:nvSpPr>
          <p:spPr bwMode="auto">
            <a:xfrm>
              <a:off x="3719513" y="3810000"/>
              <a:ext cx="2514600" cy="830997"/>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spcBef>
                  <a:spcPct val="50000"/>
                </a:spcBef>
              </a:pPr>
              <a:r>
                <a:rPr lang="en-US" b="1" dirty="0" smtClean="0">
                  <a:latin typeface="Times New Roman" pitchFamily="18" charset="0"/>
                </a:rPr>
                <a:t>Mainstream Markets</a:t>
              </a:r>
              <a:endParaRPr lang="en-US" b="1" dirty="0">
                <a:latin typeface="Times New Roman" pitchFamily="18" charset="0"/>
              </a:endParaRPr>
            </a:p>
          </p:txBody>
        </p:sp>
        <p:sp>
          <p:nvSpPr>
            <p:cNvPr id="16" name="Freeform 15"/>
            <p:cNvSpPr>
              <a:spLocks/>
            </p:cNvSpPr>
            <p:nvPr/>
          </p:nvSpPr>
          <p:spPr bwMode="auto">
            <a:xfrm flipH="1">
              <a:off x="7605713" y="5257800"/>
              <a:ext cx="609600" cy="304800"/>
            </a:xfrm>
            <a:custGeom>
              <a:avLst/>
              <a:gdLst>
                <a:gd name="T0" fmla="*/ 336 w 336"/>
                <a:gd name="T1" fmla="*/ 240 h 240"/>
                <a:gd name="T2" fmla="*/ 0 w 336"/>
                <a:gd name="T3" fmla="*/ 240 h 240"/>
                <a:gd name="T4" fmla="*/ 0 w 336"/>
                <a:gd name="T5" fmla="*/ 48 h 240"/>
                <a:gd name="T6" fmla="*/ 144 w 336"/>
                <a:gd name="T7" fmla="*/ 48 h 240"/>
                <a:gd name="T8" fmla="*/ 336 w 336"/>
                <a:gd name="T9" fmla="*/ 0 h 240"/>
                <a:gd name="T10" fmla="*/ 336 w 336"/>
                <a:gd name="T11" fmla="*/ 240 h 240"/>
                <a:gd name="T12" fmla="*/ 0 60000 65536"/>
                <a:gd name="T13" fmla="*/ 0 60000 65536"/>
                <a:gd name="T14" fmla="*/ 0 60000 65536"/>
                <a:gd name="T15" fmla="*/ 0 60000 65536"/>
                <a:gd name="T16" fmla="*/ 0 60000 65536"/>
                <a:gd name="T17" fmla="*/ 0 60000 65536"/>
                <a:gd name="T18" fmla="*/ 0 w 336"/>
                <a:gd name="T19" fmla="*/ 0 h 240"/>
                <a:gd name="T20" fmla="*/ 336 w 33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36" h="240">
                  <a:moveTo>
                    <a:pt x="336" y="240"/>
                  </a:moveTo>
                  <a:lnTo>
                    <a:pt x="0" y="240"/>
                  </a:lnTo>
                  <a:lnTo>
                    <a:pt x="0" y="48"/>
                  </a:lnTo>
                  <a:lnTo>
                    <a:pt x="144" y="48"/>
                  </a:lnTo>
                  <a:lnTo>
                    <a:pt x="336" y="0"/>
                  </a:lnTo>
                  <a:lnTo>
                    <a:pt x="336" y="240"/>
                  </a:lnTo>
                  <a:close/>
                </a:path>
              </a:pathLst>
            </a:custGeom>
            <a:solidFill>
              <a:srgbClr val="FF0000"/>
            </a:solidFill>
            <a:ln w="28575">
              <a:noFill/>
              <a:round/>
              <a:headEnd/>
              <a:tailEnd/>
            </a:ln>
          </p:spPr>
          <p:txBody>
            <a:bodyPr wrap="none" anchor="ctr"/>
            <a:lstStyle/>
            <a:p>
              <a:endParaRPr lang="en-US"/>
            </a:p>
          </p:txBody>
        </p:sp>
        <p:sp>
          <p:nvSpPr>
            <p:cNvPr id="23" name="Text Box 10"/>
            <p:cNvSpPr txBox="1">
              <a:spLocks noChangeArrowheads="1"/>
            </p:cNvSpPr>
            <p:nvPr/>
          </p:nvSpPr>
          <p:spPr bwMode="auto">
            <a:xfrm rot="2633898">
              <a:off x="3833387" y="5964581"/>
              <a:ext cx="1660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sz="1800" b="1" dirty="0">
                  <a:latin typeface="Times New Roman" pitchFamily="18" charset="0"/>
                </a:rPr>
                <a:t>Pragmatists</a:t>
              </a:r>
            </a:p>
          </p:txBody>
        </p:sp>
        <p:sp>
          <p:nvSpPr>
            <p:cNvPr id="24" name="Text Box 11"/>
            <p:cNvSpPr txBox="1">
              <a:spLocks noChangeArrowheads="1"/>
            </p:cNvSpPr>
            <p:nvPr/>
          </p:nvSpPr>
          <p:spPr bwMode="auto">
            <a:xfrm rot="2633898">
              <a:off x="5624087" y="6027270"/>
              <a:ext cx="19192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sz="1800" b="1">
                  <a:latin typeface="Times New Roman" pitchFamily="18" charset="0"/>
                </a:rPr>
                <a:t>Conservatives</a:t>
              </a:r>
            </a:p>
          </p:txBody>
        </p:sp>
        <p:sp>
          <p:nvSpPr>
            <p:cNvPr id="25" name="Text Box 12"/>
            <p:cNvSpPr txBox="1">
              <a:spLocks noChangeArrowheads="1"/>
            </p:cNvSpPr>
            <p:nvPr/>
          </p:nvSpPr>
          <p:spPr bwMode="auto">
            <a:xfrm rot="2633898">
              <a:off x="6865512" y="6103470"/>
              <a:ext cx="19192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sz="1800" b="1" dirty="0">
                  <a:latin typeface="Times New Roman" pitchFamily="18" charset="0"/>
                </a:rPr>
                <a:t>Skeptics</a:t>
              </a:r>
            </a:p>
          </p:txBody>
        </p:sp>
      </p:grpSp>
    </p:spTree>
    <p:extLst>
      <p:ext uri="{BB962C8B-B14F-4D97-AF65-F5344CB8AC3E}">
        <p14:creationId xmlns:p14="http://schemas.microsoft.com/office/powerpoint/2010/main" val="199430406"/>
      </p:ext>
    </p:extLst>
  </p:cSld>
  <p:clrMapOvr>
    <a:masterClrMapping/>
  </p:clrMapOvr>
  <p:transition spd="slow">
    <p:strips dir="l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14400"/>
            <a:ext cx="7848601" cy="685800"/>
          </a:xfrm>
        </p:spPr>
        <p:txBody>
          <a:bodyPr>
            <a:normAutofit fontScale="90000"/>
          </a:bodyPr>
          <a:lstStyle/>
          <a:p>
            <a:pPr lvl="2"/>
            <a:r>
              <a:rPr lang="en-US" dirty="0" smtClean="0"/>
              <a:t>Crossing the chasm to mainstream markets</a:t>
            </a:r>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14</a:t>
            </a:fld>
            <a:endParaRPr lang="en-US"/>
          </a:p>
        </p:txBody>
      </p:sp>
      <p:grpSp>
        <p:nvGrpSpPr>
          <p:cNvPr id="16" name="Group 15"/>
          <p:cNvGrpSpPr/>
          <p:nvPr/>
        </p:nvGrpSpPr>
        <p:grpSpPr>
          <a:xfrm>
            <a:off x="838200" y="4267200"/>
            <a:ext cx="2307799" cy="1936114"/>
            <a:chOff x="914400" y="4495800"/>
            <a:chExt cx="2307799" cy="1936114"/>
          </a:xfrm>
        </p:grpSpPr>
        <p:grpSp>
          <p:nvGrpSpPr>
            <p:cNvPr id="17" name="Group 16"/>
            <p:cNvGrpSpPr/>
            <p:nvPr/>
          </p:nvGrpSpPr>
          <p:grpSpPr>
            <a:xfrm>
              <a:off x="914400" y="4495800"/>
              <a:ext cx="1600200" cy="1066800"/>
              <a:chOff x="914400" y="4495800"/>
              <a:chExt cx="1600200" cy="1066800"/>
            </a:xfrm>
          </p:grpSpPr>
          <p:sp>
            <p:nvSpPr>
              <p:cNvPr id="20" name="Freeform 5"/>
              <p:cNvSpPr>
                <a:spLocks/>
              </p:cNvSpPr>
              <p:nvPr/>
            </p:nvSpPr>
            <p:spPr bwMode="auto">
              <a:xfrm>
                <a:off x="1600200" y="4495800"/>
                <a:ext cx="914400" cy="1066800"/>
              </a:xfrm>
              <a:custGeom>
                <a:avLst/>
                <a:gdLst>
                  <a:gd name="T0" fmla="*/ 960 w 960"/>
                  <a:gd name="T1" fmla="*/ 720 h 720"/>
                  <a:gd name="T2" fmla="*/ 0 w 960"/>
                  <a:gd name="T3" fmla="*/ 720 h 720"/>
                  <a:gd name="T4" fmla="*/ 0 w 960"/>
                  <a:gd name="T5" fmla="*/ 480 h 720"/>
                  <a:gd name="T6" fmla="*/ 288 w 960"/>
                  <a:gd name="T7" fmla="*/ 384 h 720"/>
                  <a:gd name="T8" fmla="*/ 528 w 960"/>
                  <a:gd name="T9" fmla="*/ 288 h 720"/>
                  <a:gd name="T10" fmla="*/ 720 w 960"/>
                  <a:gd name="T11" fmla="*/ 192 h 720"/>
                  <a:gd name="T12" fmla="*/ 864 w 960"/>
                  <a:gd name="T13" fmla="*/ 96 h 720"/>
                  <a:gd name="T14" fmla="*/ 960 w 960"/>
                  <a:gd name="T15" fmla="*/ 0 h 720"/>
                  <a:gd name="T16" fmla="*/ 960 w 960"/>
                  <a:gd name="T17" fmla="*/ 720 h 7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0"/>
                  <a:gd name="T28" fmla="*/ 0 h 720"/>
                  <a:gd name="T29" fmla="*/ 960 w 960"/>
                  <a:gd name="T30" fmla="*/ 720 h 7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0" h="720">
                    <a:moveTo>
                      <a:pt x="960" y="720"/>
                    </a:moveTo>
                    <a:lnTo>
                      <a:pt x="0" y="720"/>
                    </a:lnTo>
                    <a:lnTo>
                      <a:pt x="0" y="480"/>
                    </a:lnTo>
                    <a:lnTo>
                      <a:pt x="288" y="384"/>
                    </a:lnTo>
                    <a:lnTo>
                      <a:pt x="528" y="288"/>
                    </a:lnTo>
                    <a:lnTo>
                      <a:pt x="720" y="192"/>
                    </a:lnTo>
                    <a:lnTo>
                      <a:pt x="864" y="96"/>
                    </a:lnTo>
                    <a:lnTo>
                      <a:pt x="960" y="0"/>
                    </a:lnTo>
                    <a:lnTo>
                      <a:pt x="960" y="720"/>
                    </a:lnTo>
                    <a:close/>
                  </a:path>
                </a:pathLst>
              </a:custGeom>
              <a:solidFill>
                <a:srgbClr val="0000CC"/>
              </a:solidFill>
              <a:ln w="28575">
                <a:noFill/>
                <a:round/>
                <a:headEnd/>
                <a:tailEnd/>
              </a:ln>
            </p:spPr>
            <p:txBody>
              <a:bodyPr wrap="none" anchor="ctr"/>
              <a:lstStyle/>
              <a:p>
                <a:endParaRPr lang="en-US"/>
              </a:p>
            </p:txBody>
          </p:sp>
          <p:sp>
            <p:nvSpPr>
              <p:cNvPr id="21" name="Freeform 6"/>
              <p:cNvSpPr>
                <a:spLocks/>
              </p:cNvSpPr>
              <p:nvPr/>
            </p:nvSpPr>
            <p:spPr bwMode="auto">
              <a:xfrm>
                <a:off x="914400" y="5257800"/>
                <a:ext cx="609600" cy="304800"/>
              </a:xfrm>
              <a:custGeom>
                <a:avLst/>
                <a:gdLst>
                  <a:gd name="T0" fmla="*/ 336 w 336"/>
                  <a:gd name="T1" fmla="*/ 240 h 240"/>
                  <a:gd name="T2" fmla="*/ 0 w 336"/>
                  <a:gd name="T3" fmla="*/ 240 h 240"/>
                  <a:gd name="T4" fmla="*/ 0 w 336"/>
                  <a:gd name="T5" fmla="*/ 48 h 240"/>
                  <a:gd name="T6" fmla="*/ 144 w 336"/>
                  <a:gd name="T7" fmla="*/ 48 h 240"/>
                  <a:gd name="T8" fmla="*/ 336 w 336"/>
                  <a:gd name="T9" fmla="*/ 0 h 240"/>
                  <a:gd name="T10" fmla="*/ 336 w 336"/>
                  <a:gd name="T11" fmla="*/ 240 h 240"/>
                  <a:gd name="T12" fmla="*/ 0 60000 65536"/>
                  <a:gd name="T13" fmla="*/ 0 60000 65536"/>
                  <a:gd name="T14" fmla="*/ 0 60000 65536"/>
                  <a:gd name="T15" fmla="*/ 0 60000 65536"/>
                  <a:gd name="T16" fmla="*/ 0 60000 65536"/>
                  <a:gd name="T17" fmla="*/ 0 60000 65536"/>
                  <a:gd name="T18" fmla="*/ 0 w 336"/>
                  <a:gd name="T19" fmla="*/ 0 h 240"/>
                  <a:gd name="T20" fmla="*/ 336 w 33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36" h="240">
                    <a:moveTo>
                      <a:pt x="336" y="240"/>
                    </a:moveTo>
                    <a:lnTo>
                      <a:pt x="0" y="240"/>
                    </a:lnTo>
                    <a:lnTo>
                      <a:pt x="0" y="48"/>
                    </a:lnTo>
                    <a:lnTo>
                      <a:pt x="144" y="48"/>
                    </a:lnTo>
                    <a:lnTo>
                      <a:pt x="336" y="0"/>
                    </a:lnTo>
                    <a:lnTo>
                      <a:pt x="336" y="240"/>
                    </a:lnTo>
                    <a:close/>
                  </a:path>
                </a:pathLst>
              </a:custGeom>
              <a:solidFill>
                <a:srgbClr val="FF0000"/>
              </a:solidFill>
              <a:ln w="28575">
                <a:noFill/>
                <a:round/>
                <a:headEnd/>
                <a:tailEnd/>
              </a:ln>
            </p:spPr>
            <p:txBody>
              <a:bodyPr wrap="none" anchor="ctr"/>
              <a:lstStyle/>
              <a:p>
                <a:endParaRPr lang="en-US"/>
              </a:p>
            </p:txBody>
          </p:sp>
        </p:grpSp>
        <p:sp>
          <p:nvSpPr>
            <p:cNvPr id="18" name="Text Box 8"/>
            <p:cNvSpPr txBox="1">
              <a:spLocks noChangeArrowheads="1"/>
            </p:cNvSpPr>
            <p:nvPr/>
          </p:nvSpPr>
          <p:spPr bwMode="auto">
            <a:xfrm rot="2633898">
              <a:off x="936199" y="5785583"/>
              <a:ext cx="1447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sz="1800" b="1" dirty="0">
                  <a:latin typeface="Times New Roman" pitchFamily="18" charset="0"/>
                </a:rPr>
                <a:t>Technology Enthusiasts</a:t>
              </a:r>
            </a:p>
          </p:txBody>
        </p:sp>
        <p:sp>
          <p:nvSpPr>
            <p:cNvPr id="19" name="Text Box 9"/>
            <p:cNvSpPr txBox="1">
              <a:spLocks noChangeArrowheads="1"/>
            </p:cNvSpPr>
            <p:nvPr/>
          </p:nvSpPr>
          <p:spPr bwMode="auto">
            <a:xfrm rot="2633898">
              <a:off x="1774399" y="5885930"/>
              <a:ext cx="144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sz="1800" b="1" dirty="0">
                  <a:latin typeface="Times New Roman" pitchFamily="18" charset="0"/>
                </a:rPr>
                <a:t>Visionaries</a:t>
              </a:r>
            </a:p>
          </p:txBody>
        </p:sp>
      </p:grpSp>
      <p:grpSp>
        <p:nvGrpSpPr>
          <p:cNvPr id="22" name="Group 21"/>
          <p:cNvGrpSpPr/>
          <p:nvPr/>
        </p:nvGrpSpPr>
        <p:grpSpPr>
          <a:xfrm>
            <a:off x="3392914" y="2057400"/>
            <a:ext cx="5370086" cy="4186802"/>
            <a:chOff x="3414713" y="2286000"/>
            <a:chExt cx="5370086" cy="4186802"/>
          </a:xfrm>
        </p:grpSpPr>
        <p:sp>
          <p:nvSpPr>
            <p:cNvPr id="23" name="Freeform 3"/>
            <p:cNvSpPr>
              <a:spLocks/>
            </p:cNvSpPr>
            <p:nvPr/>
          </p:nvSpPr>
          <p:spPr bwMode="auto">
            <a:xfrm>
              <a:off x="3414713" y="2286000"/>
              <a:ext cx="1524000" cy="3276600"/>
            </a:xfrm>
            <a:custGeom>
              <a:avLst/>
              <a:gdLst>
                <a:gd name="T0" fmla="*/ 1056 w 1344"/>
                <a:gd name="T1" fmla="*/ 48 h 2064"/>
                <a:gd name="T2" fmla="*/ 1200 w 1344"/>
                <a:gd name="T3" fmla="*/ 0 h 2064"/>
                <a:gd name="T4" fmla="*/ 1344 w 1344"/>
                <a:gd name="T5" fmla="*/ 0 h 2064"/>
                <a:gd name="T6" fmla="*/ 1344 w 1344"/>
                <a:gd name="T7" fmla="*/ 2064 h 2064"/>
                <a:gd name="T8" fmla="*/ 0 w 1344"/>
                <a:gd name="T9" fmla="*/ 2064 h 2064"/>
                <a:gd name="T10" fmla="*/ 0 w 1344"/>
                <a:gd name="T11" fmla="*/ 1344 h 2064"/>
                <a:gd name="T12" fmla="*/ 240 w 1344"/>
                <a:gd name="T13" fmla="*/ 1056 h 2064"/>
                <a:gd name="T14" fmla="*/ 672 w 1344"/>
                <a:gd name="T15" fmla="*/ 384 h 2064"/>
                <a:gd name="T16" fmla="*/ 816 w 1344"/>
                <a:gd name="T17" fmla="*/ 192 h 2064"/>
                <a:gd name="T18" fmla="*/ 960 w 1344"/>
                <a:gd name="T19" fmla="*/ 96 h 2064"/>
                <a:gd name="T20" fmla="*/ 1056 w 1344"/>
                <a:gd name="T21" fmla="*/ 48 h 20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2064"/>
                <a:gd name="T35" fmla="*/ 1344 w 1344"/>
                <a:gd name="T36" fmla="*/ 2064 h 20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2064">
                  <a:moveTo>
                    <a:pt x="1056" y="48"/>
                  </a:moveTo>
                  <a:lnTo>
                    <a:pt x="1200" y="0"/>
                  </a:lnTo>
                  <a:lnTo>
                    <a:pt x="1344" y="0"/>
                  </a:lnTo>
                  <a:lnTo>
                    <a:pt x="1344" y="2064"/>
                  </a:lnTo>
                  <a:lnTo>
                    <a:pt x="0" y="2064"/>
                  </a:lnTo>
                  <a:lnTo>
                    <a:pt x="0" y="1344"/>
                  </a:lnTo>
                  <a:lnTo>
                    <a:pt x="240" y="1056"/>
                  </a:lnTo>
                  <a:lnTo>
                    <a:pt x="672" y="384"/>
                  </a:lnTo>
                  <a:lnTo>
                    <a:pt x="816" y="192"/>
                  </a:lnTo>
                  <a:lnTo>
                    <a:pt x="960" y="96"/>
                  </a:lnTo>
                  <a:lnTo>
                    <a:pt x="1056" y="48"/>
                  </a:lnTo>
                  <a:close/>
                </a:path>
              </a:pathLst>
            </a:custGeom>
            <a:solidFill>
              <a:srgbClr val="FF6600"/>
            </a:solidFill>
            <a:ln w="28575">
              <a:noFill/>
              <a:round/>
              <a:headEnd/>
              <a:tailEnd/>
            </a:ln>
          </p:spPr>
          <p:txBody>
            <a:bodyPr wrap="none" anchor="ctr"/>
            <a:lstStyle/>
            <a:p>
              <a:endParaRPr lang="en-US"/>
            </a:p>
          </p:txBody>
        </p:sp>
        <p:sp>
          <p:nvSpPr>
            <p:cNvPr id="24" name="Freeform 4"/>
            <p:cNvSpPr>
              <a:spLocks/>
            </p:cNvSpPr>
            <p:nvPr/>
          </p:nvSpPr>
          <p:spPr bwMode="auto">
            <a:xfrm flipH="1">
              <a:off x="5014913" y="2286000"/>
              <a:ext cx="1447800" cy="3276600"/>
            </a:xfrm>
            <a:custGeom>
              <a:avLst/>
              <a:gdLst>
                <a:gd name="T0" fmla="*/ 1056 w 1344"/>
                <a:gd name="T1" fmla="*/ 48 h 2064"/>
                <a:gd name="T2" fmla="*/ 1200 w 1344"/>
                <a:gd name="T3" fmla="*/ 0 h 2064"/>
                <a:gd name="T4" fmla="*/ 1344 w 1344"/>
                <a:gd name="T5" fmla="*/ 0 h 2064"/>
                <a:gd name="T6" fmla="*/ 1344 w 1344"/>
                <a:gd name="T7" fmla="*/ 2064 h 2064"/>
                <a:gd name="T8" fmla="*/ 0 w 1344"/>
                <a:gd name="T9" fmla="*/ 2064 h 2064"/>
                <a:gd name="T10" fmla="*/ 0 w 1344"/>
                <a:gd name="T11" fmla="*/ 1344 h 2064"/>
                <a:gd name="T12" fmla="*/ 240 w 1344"/>
                <a:gd name="T13" fmla="*/ 1056 h 2064"/>
                <a:gd name="T14" fmla="*/ 672 w 1344"/>
                <a:gd name="T15" fmla="*/ 384 h 2064"/>
                <a:gd name="T16" fmla="*/ 816 w 1344"/>
                <a:gd name="T17" fmla="*/ 192 h 2064"/>
                <a:gd name="T18" fmla="*/ 960 w 1344"/>
                <a:gd name="T19" fmla="*/ 96 h 2064"/>
                <a:gd name="T20" fmla="*/ 1056 w 1344"/>
                <a:gd name="T21" fmla="*/ 48 h 20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4"/>
                <a:gd name="T34" fmla="*/ 0 h 2064"/>
                <a:gd name="T35" fmla="*/ 1344 w 1344"/>
                <a:gd name="T36" fmla="*/ 2064 h 20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4" h="2064">
                  <a:moveTo>
                    <a:pt x="1056" y="48"/>
                  </a:moveTo>
                  <a:lnTo>
                    <a:pt x="1200" y="0"/>
                  </a:lnTo>
                  <a:lnTo>
                    <a:pt x="1344" y="0"/>
                  </a:lnTo>
                  <a:lnTo>
                    <a:pt x="1344" y="2064"/>
                  </a:lnTo>
                  <a:lnTo>
                    <a:pt x="0" y="2064"/>
                  </a:lnTo>
                  <a:lnTo>
                    <a:pt x="0" y="1344"/>
                  </a:lnTo>
                  <a:lnTo>
                    <a:pt x="240" y="1056"/>
                  </a:lnTo>
                  <a:lnTo>
                    <a:pt x="672" y="384"/>
                  </a:lnTo>
                  <a:lnTo>
                    <a:pt x="816" y="192"/>
                  </a:lnTo>
                  <a:lnTo>
                    <a:pt x="960" y="96"/>
                  </a:lnTo>
                  <a:lnTo>
                    <a:pt x="1056" y="48"/>
                  </a:lnTo>
                  <a:close/>
                </a:path>
              </a:pathLst>
            </a:custGeom>
            <a:solidFill>
              <a:srgbClr val="33CC33"/>
            </a:solidFill>
            <a:ln w="28575">
              <a:noFill/>
              <a:round/>
              <a:headEnd/>
              <a:tailEnd/>
            </a:ln>
          </p:spPr>
          <p:txBody>
            <a:bodyPr wrap="none" anchor="ctr"/>
            <a:lstStyle/>
            <a:p>
              <a:endParaRPr lang="en-US"/>
            </a:p>
          </p:txBody>
        </p:sp>
        <p:sp>
          <p:nvSpPr>
            <p:cNvPr id="25" name="Freeform 7"/>
            <p:cNvSpPr>
              <a:spLocks/>
            </p:cNvSpPr>
            <p:nvPr/>
          </p:nvSpPr>
          <p:spPr bwMode="auto">
            <a:xfrm flipH="1">
              <a:off x="6538913" y="4495800"/>
              <a:ext cx="990600" cy="1066800"/>
            </a:xfrm>
            <a:custGeom>
              <a:avLst/>
              <a:gdLst>
                <a:gd name="T0" fmla="*/ 960 w 960"/>
                <a:gd name="T1" fmla="*/ 720 h 720"/>
                <a:gd name="T2" fmla="*/ 0 w 960"/>
                <a:gd name="T3" fmla="*/ 720 h 720"/>
                <a:gd name="T4" fmla="*/ 0 w 960"/>
                <a:gd name="T5" fmla="*/ 480 h 720"/>
                <a:gd name="T6" fmla="*/ 288 w 960"/>
                <a:gd name="T7" fmla="*/ 384 h 720"/>
                <a:gd name="T8" fmla="*/ 528 w 960"/>
                <a:gd name="T9" fmla="*/ 288 h 720"/>
                <a:gd name="T10" fmla="*/ 720 w 960"/>
                <a:gd name="T11" fmla="*/ 192 h 720"/>
                <a:gd name="T12" fmla="*/ 864 w 960"/>
                <a:gd name="T13" fmla="*/ 96 h 720"/>
                <a:gd name="T14" fmla="*/ 960 w 960"/>
                <a:gd name="T15" fmla="*/ 0 h 720"/>
                <a:gd name="T16" fmla="*/ 960 w 960"/>
                <a:gd name="T17" fmla="*/ 720 h 7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0"/>
                <a:gd name="T28" fmla="*/ 0 h 720"/>
                <a:gd name="T29" fmla="*/ 960 w 960"/>
                <a:gd name="T30" fmla="*/ 720 h 7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0" h="720">
                  <a:moveTo>
                    <a:pt x="960" y="720"/>
                  </a:moveTo>
                  <a:lnTo>
                    <a:pt x="0" y="720"/>
                  </a:lnTo>
                  <a:lnTo>
                    <a:pt x="0" y="480"/>
                  </a:lnTo>
                  <a:lnTo>
                    <a:pt x="288" y="384"/>
                  </a:lnTo>
                  <a:lnTo>
                    <a:pt x="528" y="288"/>
                  </a:lnTo>
                  <a:lnTo>
                    <a:pt x="720" y="192"/>
                  </a:lnTo>
                  <a:lnTo>
                    <a:pt x="864" y="96"/>
                  </a:lnTo>
                  <a:lnTo>
                    <a:pt x="960" y="0"/>
                  </a:lnTo>
                  <a:lnTo>
                    <a:pt x="960" y="720"/>
                  </a:lnTo>
                  <a:close/>
                </a:path>
              </a:pathLst>
            </a:custGeom>
            <a:solidFill>
              <a:srgbClr val="B2B2B2"/>
            </a:solidFill>
            <a:ln w="28575">
              <a:noFill/>
              <a:round/>
              <a:headEnd/>
              <a:tailEnd/>
            </a:ln>
          </p:spPr>
          <p:txBody>
            <a:bodyPr wrap="none" anchor="ctr"/>
            <a:lstStyle/>
            <a:p>
              <a:endParaRPr lang="en-US"/>
            </a:p>
          </p:txBody>
        </p:sp>
        <p:sp>
          <p:nvSpPr>
            <p:cNvPr id="26" name="Text Box 14"/>
            <p:cNvSpPr txBox="1">
              <a:spLocks noChangeArrowheads="1"/>
            </p:cNvSpPr>
            <p:nvPr/>
          </p:nvSpPr>
          <p:spPr bwMode="auto">
            <a:xfrm>
              <a:off x="3719513" y="3810000"/>
              <a:ext cx="2514600" cy="830997"/>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spcBef>
                  <a:spcPct val="50000"/>
                </a:spcBef>
              </a:pPr>
              <a:r>
                <a:rPr lang="en-US" b="1" dirty="0" smtClean="0">
                  <a:latin typeface="Times New Roman" pitchFamily="18" charset="0"/>
                </a:rPr>
                <a:t>Mainstream Markets</a:t>
              </a:r>
              <a:endParaRPr lang="en-US" b="1" dirty="0">
                <a:latin typeface="Times New Roman" pitchFamily="18" charset="0"/>
              </a:endParaRPr>
            </a:p>
          </p:txBody>
        </p:sp>
        <p:sp>
          <p:nvSpPr>
            <p:cNvPr id="27" name="Freeform 26"/>
            <p:cNvSpPr>
              <a:spLocks/>
            </p:cNvSpPr>
            <p:nvPr/>
          </p:nvSpPr>
          <p:spPr bwMode="auto">
            <a:xfrm flipH="1">
              <a:off x="7605713" y="5257800"/>
              <a:ext cx="609600" cy="304800"/>
            </a:xfrm>
            <a:custGeom>
              <a:avLst/>
              <a:gdLst>
                <a:gd name="T0" fmla="*/ 336 w 336"/>
                <a:gd name="T1" fmla="*/ 240 h 240"/>
                <a:gd name="T2" fmla="*/ 0 w 336"/>
                <a:gd name="T3" fmla="*/ 240 h 240"/>
                <a:gd name="T4" fmla="*/ 0 w 336"/>
                <a:gd name="T5" fmla="*/ 48 h 240"/>
                <a:gd name="T6" fmla="*/ 144 w 336"/>
                <a:gd name="T7" fmla="*/ 48 h 240"/>
                <a:gd name="T8" fmla="*/ 336 w 336"/>
                <a:gd name="T9" fmla="*/ 0 h 240"/>
                <a:gd name="T10" fmla="*/ 336 w 336"/>
                <a:gd name="T11" fmla="*/ 240 h 240"/>
                <a:gd name="T12" fmla="*/ 0 60000 65536"/>
                <a:gd name="T13" fmla="*/ 0 60000 65536"/>
                <a:gd name="T14" fmla="*/ 0 60000 65536"/>
                <a:gd name="T15" fmla="*/ 0 60000 65536"/>
                <a:gd name="T16" fmla="*/ 0 60000 65536"/>
                <a:gd name="T17" fmla="*/ 0 60000 65536"/>
                <a:gd name="T18" fmla="*/ 0 w 336"/>
                <a:gd name="T19" fmla="*/ 0 h 240"/>
                <a:gd name="T20" fmla="*/ 336 w 336"/>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36" h="240">
                  <a:moveTo>
                    <a:pt x="336" y="240"/>
                  </a:moveTo>
                  <a:lnTo>
                    <a:pt x="0" y="240"/>
                  </a:lnTo>
                  <a:lnTo>
                    <a:pt x="0" y="48"/>
                  </a:lnTo>
                  <a:lnTo>
                    <a:pt x="144" y="48"/>
                  </a:lnTo>
                  <a:lnTo>
                    <a:pt x="336" y="0"/>
                  </a:lnTo>
                  <a:lnTo>
                    <a:pt x="336" y="240"/>
                  </a:lnTo>
                  <a:close/>
                </a:path>
              </a:pathLst>
            </a:custGeom>
            <a:solidFill>
              <a:srgbClr val="FF0000"/>
            </a:solidFill>
            <a:ln w="28575">
              <a:noFill/>
              <a:round/>
              <a:headEnd/>
              <a:tailEnd/>
            </a:ln>
          </p:spPr>
          <p:txBody>
            <a:bodyPr wrap="none" anchor="ctr"/>
            <a:lstStyle/>
            <a:p>
              <a:endParaRPr lang="en-US"/>
            </a:p>
          </p:txBody>
        </p:sp>
        <p:sp>
          <p:nvSpPr>
            <p:cNvPr id="28" name="Text Box 10"/>
            <p:cNvSpPr txBox="1">
              <a:spLocks noChangeArrowheads="1"/>
            </p:cNvSpPr>
            <p:nvPr/>
          </p:nvSpPr>
          <p:spPr bwMode="auto">
            <a:xfrm rot="2633898">
              <a:off x="3833387" y="5964581"/>
              <a:ext cx="1660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sz="1800" b="1" dirty="0">
                  <a:latin typeface="Times New Roman" pitchFamily="18" charset="0"/>
                </a:rPr>
                <a:t>Pragmatists</a:t>
              </a:r>
            </a:p>
          </p:txBody>
        </p:sp>
        <p:sp>
          <p:nvSpPr>
            <p:cNvPr id="29" name="Text Box 11"/>
            <p:cNvSpPr txBox="1">
              <a:spLocks noChangeArrowheads="1"/>
            </p:cNvSpPr>
            <p:nvPr/>
          </p:nvSpPr>
          <p:spPr bwMode="auto">
            <a:xfrm rot="2633898">
              <a:off x="5624087" y="6027270"/>
              <a:ext cx="19192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sz="1800" b="1">
                  <a:latin typeface="Times New Roman" pitchFamily="18" charset="0"/>
                </a:rPr>
                <a:t>Conservatives</a:t>
              </a:r>
            </a:p>
          </p:txBody>
        </p:sp>
        <p:sp>
          <p:nvSpPr>
            <p:cNvPr id="30" name="Text Box 12"/>
            <p:cNvSpPr txBox="1">
              <a:spLocks noChangeArrowheads="1"/>
            </p:cNvSpPr>
            <p:nvPr/>
          </p:nvSpPr>
          <p:spPr bwMode="auto">
            <a:xfrm rot="2633898">
              <a:off x="6865512" y="6103470"/>
              <a:ext cx="19192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sz="1800" b="1" dirty="0">
                  <a:latin typeface="Times New Roman" pitchFamily="18" charset="0"/>
                </a:rPr>
                <a:t>Skeptics</a:t>
              </a:r>
            </a:p>
          </p:txBody>
        </p:sp>
      </p:grpSp>
      <p:cxnSp>
        <p:nvCxnSpPr>
          <p:cNvPr id="31" name="Straight Arrow Connector 30"/>
          <p:cNvCxnSpPr/>
          <p:nvPr/>
        </p:nvCxnSpPr>
        <p:spPr bwMode="auto">
          <a:xfrm flipV="1">
            <a:off x="1173162" y="5534055"/>
            <a:ext cx="7513638" cy="28545"/>
          </a:xfrm>
          <a:prstGeom prst="straightConnector1">
            <a:avLst/>
          </a:prstGeom>
          <a:solidFill>
            <a:schemeClr val="accent1"/>
          </a:solidFill>
          <a:ln w="73025" cap="flat" cmpd="sng" algn="ctr">
            <a:solidFill>
              <a:schemeClr val="bg1">
                <a:lumMod val="75000"/>
              </a:schemeClr>
            </a:solidFill>
            <a:prstDash val="solid"/>
            <a:round/>
            <a:headEnd type="none" w="med" len="med"/>
            <a:tailEnd type="arrow"/>
          </a:ln>
          <a:effectLst/>
        </p:spPr>
      </p:cxnSp>
      <p:sp>
        <p:nvSpPr>
          <p:cNvPr id="33" name="TextBox 32"/>
          <p:cNvSpPr txBox="1"/>
          <p:nvPr/>
        </p:nvSpPr>
        <p:spPr>
          <a:xfrm>
            <a:off x="411162" y="5334000"/>
            <a:ext cx="914400" cy="400110"/>
          </a:xfrm>
          <a:prstGeom prst="rect">
            <a:avLst/>
          </a:prstGeom>
          <a:noFill/>
        </p:spPr>
        <p:txBody>
          <a:bodyPr wrap="square" rtlCol="0">
            <a:spAutoFit/>
          </a:bodyPr>
          <a:lstStyle/>
          <a:p>
            <a:r>
              <a:rPr lang="en-US" sz="2000" b="1" dirty="0" smtClean="0">
                <a:solidFill>
                  <a:schemeClr val="bg1">
                    <a:lumMod val="50000"/>
                  </a:schemeClr>
                </a:solidFill>
                <a:latin typeface="Arial" pitchFamily="34" charset="0"/>
                <a:cs typeface="Arial" pitchFamily="34" charset="0"/>
              </a:rPr>
              <a:t>Time</a:t>
            </a:r>
            <a:endParaRPr lang="en-US" b="1" dirty="0" smtClean="0">
              <a:solidFill>
                <a:schemeClr val="bg1">
                  <a:lumMod val="50000"/>
                </a:schemeClr>
              </a:solidFill>
              <a:latin typeface="Arial" pitchFamily="34" charset="0"/>
              <a:cs typeface="Arial" pitchFamily="34" charset="0"/>
            </a:endParaRPr>
          </a:p>
        </p:txBody>
      </p:sp>
      <p:sp>
        <p:nvSpPr>
          <p:cNvPr id="15" name="TextBox 14"/>
          <p:cNvSpPr txBox="1"/>
          <p:nvPr/>
        </p:nvSpPr>
        <p:spPr>
          <a:xfrm>
            <a:off x="868363" y="2362200"/>
            <a:ext cx="3047180" cy="830997"/>
          </a:xfrm>
          <a:prstGeom prst="rect">
            <a:avLst/>
          </a:prstGeom>
          <a:noFill/>
        </p:spPr>
        <p:txBody>
          <a:bodyPr wrap="square" rtlCol="0">
            <a:spAutoFit/>
          </a:bodyPr>
          <a:lstStyle/>
          <a:p>
            <a:pPr algn="ctr"/>
            <a:r>
              <a:rPr lang="en-US" b="1" dirty="0" smtClean="0">
                <a:solidFill>
                  <a:srgbClr val="C00000"/>
                </a:solidFill>
                <a:latin typeface="Arial" pitchFamily="34" charset="0"/>
                <a:cs typeface="Arial" pitchFamily="34" charset="0"/>
              </a:rPr>
              <a:t>Valley of death for high tech products</a:t>
            </a:r>
          </a:p>
        </p:txBody>
      </p:sp>
      <p:cxnSp>
        <p:nvCxnSpPr>
          <p:cNvPr id="35" name="Straight Arrow Connector 34"/>
          <p:cNvCxnSpPr/>
          <p:nvPr/>
        </p:nvCxnSpPr>
        <p:spPr bwMode="auto">
          <a:xfrm>
            <a:off x="2605676" y="3193197"/>
            <a:ext cx="213724" cy="1219200"/>
          </a:xfrm>
          <a:prstGeom prst="straightConnector1">
            <a:avLst/>
          </a:prstGeom>
          <a:solidFill>
            <a:schemeClr val="accent1"/>
          </a:solidFill>
          <a:ln w="76200" cap="flat" cmpd="sng" algn="ctr">
            <a:solidFill>
              <a:srgbClr val="C00000"/>
            </a:solidFill>
            <a:prstDash val="solid"/>
            <a:round/>
            <a:headEnd type="none" w="med" len="med"/>
            <a:tailEnd type="triangle" w="med" len="med"/>
          </a:ln>
          <a:effectLst/>
        </p:spPr>
      </p:cxnSp>
    </p:spTree>
    <p:extLst>
      <p:ext uri="{BB962C8B-B14F-4D97-AF65-F5344CB8AC3E}">
        <p14:creationId xmlns:p14="http://schemas.microsoft.com/office/powerpoint/2010/main" val="765982543"/>
      </p:ext>
    </p:extLst>
  </p:cSld>
  <p:clrMapOvr>
    <a:masterClrMapping/>
  </p:clrMapOvr>
  <p:transition spd="slow">
    <p:strips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7772400" cy="1362075"/>
          </a:xfrm>
        </p:spPr>
        <p:txBody>
          <a:bodyPr/>
          <a:lstStyle/>
          <a:p>
            <a:r>
              <a:rPr lang="en-US" dirty="0" smtClean="0"/>
              <a:t>The </a:t>
            </a:r>
            <a:r>
              <a:rPr lang="en-US" baseline="0" dirty="0" smtClean="0"/>
              <a:t>future</a:t>
            </a:r>
            <a:endParaRPr lang="en-US" dirty="0"/>
          </a:p>
        </p:txBody>
      </p:sp>
      <p:sp>
        <p:nvSpPr>
          <p:cNvPr id="7" name="Text Placeholder 6"/>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pPr>
              <a:defRPr/>
            </a:pPr>
            <a:r>
              <a:rPr lang="en-US" smtClean="0"/>
              <a:t>November 9, 2013</a:t>
            </a:r>
            <a:endParaRPr lang="en-US" dirty="0"/>
          </a:p>
        </p:txBody>
      </p:sp>
      <p:sp>
        <p:nvSpPr>
          <p:cNvPr id="6" name="Slide Number Placeholder 5"/>
          <p:cNvSpPr>
            <a:spLocks noGrp="1"/>
          </p:cNvSpPr>
          <p:nvPr>
            <p:ph type="sldNum" sz="quarter" idx="12"/>
          </p:nvPr>
        </p:nvSpPr>
        <p:spPr/>
        <p:txBody>
          <a:bodyPr/>
          <a:lstStyle/>
          <a:p>
            <a:pPr>
              <a:defRPr/>
            </a:pPr>
            <a:fld id="{CCED4385-CCCA-4BBF-AB19-415EBC87934F}" type="slidenum">
              <a:rPr lang="en-US" smtClean="0"/>
              <a:pPr>
                <a:defRPr/>
              </a:pPr>
              <a:t>15</a:t>
            </a:fld>
            <a:endParaRPr lang="en-US" dirty="0"/>
          </a:p>
        </p:txBody>
      </p:sp>
      <p:pic>
        <p:nvPicPr>
          <p:cNvPr id="2050" name="Picture 2" descr="File:Full moon.png"/>
          <p:cNvPicPr>
            <a:picLocks noChangeAspect="1" noChangeArrowheads="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58000" y="1600200"/>
            <a:ext cx="1143000" cy="1143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429000"/>
            <a:ext cx="2514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9896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722313" y="2971800"/>
            <a:ext cx="7772400" cy="1362075"/>
          </a:xfrm>
        </p:spPr>
        <p:txBody>
          <a:bodyPr anchor="ctr">
            <a:normAutofit/>
          </a:bodyPr>
          <a:lstStyle/>
          <a:p>
            <a:r>
              <a:rPr lang="en-US" dirty="0" smtClean="0"/>
              <a:t>Technological</a:t>
            </a:r>
            <a:br>
              <a:rPr lang="en-US" dirty="0" smtClean="0"/>
            </a:br>
            <a:r>
              <a:rPr lang="en-US" dirty="0" smtClean="0"/>
              <a:t> Challenges</a:t>
            </a:r>
          </a:p>
        </p:txBody>
      </p:sp>
      <p:sp>
        <p:nvSpPr>
          <p:cNvPr id="2" name="Text Placeholder 1"/>
          <p:cNvSpPr>
            <a:spLocks noGrp="1"/>
          </p:cNvSpPr>
          <p:nvPr>
            <p:ph type="body" idx="1"/>
          </p:nvPr>
        </p:nvSpPr>
        <p:spPr/>
        <p:txBody>
          <a:bodyPr/>
          <a:lstStyle/>
          <a:p>
            <a:endParaRPr lang="en-US" dirty="0"/>
          </a:p>
        </p:txBody>
      </p:sp>
      <p:sp>
        <p:nvSpPr>
          <p:cNvPr id="29701" name="Date Placeholder 5"/>
          <p:cNvSpPr>
            <a:spLocks noGrp="1"/>
          </p:cNvSpPr>
          <p:nvPr>
            <p:ph type="dt" sz="half" idx="10"/>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mtClean="0">
                <a:solidFill>
                  <a:schemeClr val="bg1"/>
                </a:solidFill>
              </a:rPr>
              <a:t>November 9, 2013</a:t>
            </a:r>
            <a:endParaRPr lang="en-US" dirty="0">
              <a:solidFill>
                <a:schemeClr val="bg1"/>
              </a:solidFill>
            </a:endParaRPr>
          </a:p>
        </p:txBody>
      </p:sp>
      <p:sp>
        <p:nvSpPr>
          <p:cNvPr id="29700" name="Slide Number Placeholder 3"/>
          <p:cNvSpPr>
            <a:spLocks noGrp="1"/>
          </p:cNvSpPr>
          <p:nvPr>
            <p:ph type="sldNum" sz="quarter" idx="12"/>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fld id="{72036DAC-973F-4507-ABCA-45CC8F0C7299}" type="slidenum">
              <a:rPr lang="en-US" smtClean="0">
                <a:solidFill>
                  <a:schemeClr val="bg1"/>
                </a:solidFill>
              </a:rPr>
              <a:pPr/>
              <a:t>16</a:t>
            </a:fld>
            <a:endParaRPr lang="en-US" dirty="0">
              <a:solidFill>
                <a:schemeClr val="bg1"/>
              </a:solidFill>
            </a:endParaRPr>
          </a:p>
        </p:txBody>
      </p:sp>
      <p:pic>
        <p:nvPicPr>
          <p:cNvPr id="8"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876800" y="1384245"/>
            <a:ext cx="3539296" cy="4559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1359518"/>
      </p:ext>
    </p:extLst>
  </p:cSld>
  <p:clrMapOvr>
    <a:masterClrMapping/>
  </p:clrMapOvr>
  <p:transition spd="slow">
    <p:strips dir="l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3000" b="1" dirty="0" smtClean="0"/>
              <a:t>Lots of data</a:t>
            </a:r>
            <a:endParaRPr lang="en-US" dirty="0"/>
          </a:p>
        </p:txBody>
      </p:sp>
      <p:sp>
        <p:nvSpPr>
          <p:cNvPr id="4" name="Date Placeholder 3"/>
          <p:cNvSpPr>
            <a:spLocks noGrp="1"/>
          </p:cNvSpPr>
          <p:nvPr>
            <p:ph type="dt" sz="half" idx="10"/>
          </p:nvPr>
        </p:nvSpPr>
        <p:spPr/>
        <p:txBody>
          <a:bodyPr/>
          <a:lstStyle/>
          <a:p>
            <a:pPr>
              <a:defRPr/>
            </a:pPr>
            <a:r>
              <a:rPr lang="en-US" smtClean="0"/>
              <a:t>November 9, 2013</a:t>
            </a:r>
            <a:endParaRPr lang="en-US" dirty="0"/>
          </a:p>
        </p:txBody>
      </p:sp>
      <p:sp>
        <p:nvSpPr>
          <p:cNvPr id="6" name="Slide Number Placeholder 5"/>
          <p:cNvSpPr>
            <a:spLocks noGrp="1"/>
          </p:cNvSpPr>
          <p:nvPr>
            <p:ph type="sldNum" sz="quarter" idx="12"/>
          </p:nvPr>
        </p:nvSpPr>
        <p:spPr/>
        <p:txBody>
          <a:bodyPr/>
          <a:lstStyle/>
          <a:p>
            <a:pPr>
              <a:defRPr/>
            </a:pPr>
            <a:fld id="{CCED4385-CCCA-4BBF-AB19-415EBC87934F}" type="slidenum">
              <a:rPr lang="en-US" smtClean="0"/>
              <a:pPr>
                <a:defRPr/>
              </a:pPr>
              <a:t>17</a:t>
            </a:fld>
            <a:endParaRPr lang="en-US" dirty="0"/>
          </a:p>
        </p:txBody>
      </p:sp>
      <p:pic>
        <p:nvPicPr>
          <p:cNvPr id="45058" name="Picture 2" descr="File:Nombre avogadr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764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3200" dirty="0" smtClean="0">
                <a:solidFill>
                  <a:srgbClr val="000000"/>
                </a:solidFill>
                <a:effectLst/>
                <a:latin typeface="Arial" pitchFamily="34" charset="0"/>
                <a:ea typeface="+mn-ea"/>
                <a:cs typeface="Arial" pitchFamily="34" charset="0"/>
              </a:rPr>
              <a:t>Big data </a:t>
            </a:r>
            <a:endParaRPr lang="en-US" dirty="0"/>
          </a:p>
        </p:txBody>
      </p:sp>
      <p:sp>
        <p:nvSpPr>
          <p:cNvPr id="4" name="Date Placeholder 3"/>
          <p:cNvSpPr>
            <a:spLocks noGrp="1"/>
          </p:cNvSpPr>
          <p:nvPr>
            <p:ph type="dt" sz="half" idx="10"/>
          </p:nvPr>
        </p:nvSpPr>
        <p:spPr/>
        <p:txBody>
          <a:bodyPr/>
          <a:lstStyle/>
          <a:p>
            <a:pPr>
              <a:defRPr/>
            </a:pPr>
            <a:r>
              <a:rPr lang="en-US" smtClean="0"/>
              <a:t>November 9, 2013</a:t>
            </a:r>
            <a:endParaRPr lang="en-US" dirty="0"/>
          </a:p>
        </p:txBody>
      </p:sp>
      <p:sp>
        <p:nvSpPr>
          <p:cNvPr id="6" name="Slide Number Placeholder 5"/>
          <p:cNvSpPr>
            <a:spLocks noGrp="1"/>
          </p:cNvSpPr>
          <p:nvPr>
            <p:ph type="sldNum" sz="quarter" idx="12"/>
          </p:nvPr>
        </p:nvSpPr>
        <p:spPr/>
        <p:txBody>
          <a:bodyPr/>
          <a:lstStyle/>
          <a:p>
            <a:pPr>
              <a:defRPr/>
            </a:pPr>
            <a:fld id="{CCED4385-CCCA-4BBF-AB19-415EBC87934F}" type="slidenum">
              <a:rPr lang="en-US" smtClean="0"/>
              <a:pPr>
                <a:defRPr/>
              </a:pPr>
              <a:t>18</a:t>
            </a:fld>
            <a:endParaRPr lang="en-US" dirty="0"/>
          </a:p>
        </p:txBody>
      </p:sp>
      <p:sp>
        <p:nvSpPr>
          <p:cNvPr id="7" name="Rectangle 6"/>
          <p:cNvSpPr/>
          <p:nvPr/>
        </p:nvSpPr>
        <p:spPr>
          <a:xfrm>
            <a:off x="-76200" y="6172200"/>
            <a:ext cx="9296400" cy="338554"/>
          </a:xfrm>
          <a:prstGeom prst="rect">
            <a:avLst/>
          </a:prstGeom>
        </p:spPr>
        <p:txBody>
          <a:bodyPr wrap="square">
            <a:spAutoFit/>
          </a:bodyPr>
          <a:lstStyle/>
          <a:p>
            <a:r>
              <a:rPr lang="en-US" sz="1600" b="1" dirty="0"/>
              <a:t>Image courtesy of the National Center for Computational Sciences, Oak Ridge National Laboratory”.</a:t>
            </a:r>
            <a:endParaRPr lang="en-US" sz="1600" dirty="0"/>
          </a:p>
        </p:txBody>
      </p:sp>
      <p:pic>
        <p:nvPicPr>
          <p:cNvPr id="50182" name="Picture 6" descr="http://www.nccs.gov/wp-content/gallery/jaguar/jaguar-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77240"/>
            <a:ext cx="8091231" cy="53949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4250368754"/>
              </p:ext>
            </p:extLst>
          </p:nvPr>
        </p:nvGraphicFramePr>
        <p:xfrm>
          <a:off x="739775" y="4800600"/>
          <a:ext cx="3733800" cy="708660"/>
        </p:xfrm>
        <a:graphic>
          <a:graphicData uri="http://schemas.openxmlformats.org/drawingml/2006/table">
            <a:tbl>
              <a:tblPr/>
              <a:tblGrid>
                <a:gridCol w="1638300"/>
                <a:gridCol w="2095500"/>
              </a:tblGrid>
              <a:tr h="350520">
                <a:tc>
                  <a:txBody>
                    <a:bodyPr/>
                    <a:lstStyle/>
                    <a:p>
                      <a:pPr algn="l"/>
                      <a:r>
                        <a:rPr lang="en-US" b="1" dirty="0">
                          <a:solidFill>
                            <a:schemeClr val="tx1"/>
                          </a:solidFill>
                          <a:effectLst/>
                          <a:latin typeface="Arial"/>
                        </a:rPr>
                        <a:t>Cores</a:t>
                      </a:r>
                    </a:p>
                  </a:txBody>
                  <a:tcPr marL="38100" marT="38100" anchor="ctr">
                    <a:lnL>
                      <a:noFill/>
                    </a:lnL>
                    <a:lnR>
                      <a:noFill/>
                    </a:lnR>
                    <a:lnT>
                      <a:noFill/>
                    </a:lnT>
                    <a:lnB w="12700" cap="flat" cmpd="sng" algn="ctr">
                      <a:solidFill>
                        <a:srgbClr val="60EEF4"/>
                      </a:solidFill>
                      <a:prstDash val="solid"/>
                      <a:round/>
                      <a:headEnd type="none" w="med" len="med"/>
                      <a:tailEnd type="none" w="med" len="med"/>
                    </a:lnB>
                    <a:solidFill>
                      <a:schemeClr val="bg1"/>
                    </a:solidFill>
                  </a:tcPr>
                </a:tc>
                <a:tc>
                  <a:txBody>
                    <a:bodyPr/>
                    <a:lstStyle/>
                    <a:p>
                      <a:pPr algn="l"/>
                      <a:r>
                        <a:rPr lang="en-US" b="1" dirty="0" err="1" smtClean="0">
                          <a:solidFill>
                            <a:schemeClr val="tx1"/>
                          </a:solidFill>
                          <a:effectLst/>
                          <a:latin typeface="Arial"/>
                        </a:rPr>
                        <a:t>Petaflops</a:t>
                      </a:r>
                      <a:endParaRPr lang="en-US" b="1" dirty="0">
                        <a:solidFill>
                          <a:schemeClr val="tx1"/>
                        </a:solidFill>
                        <a:effectLst/>
                        <a:latin typeface="Arial"/>
                      </a:endParaRPr>
                    </a:p>
                  </a:txBody>
                  <a:tcPr marL="38100" marT="38100" anchor="ctr">
                    <a:lnL>
                      <a:noFill/>
                    </a:lnL>
                    <a:lnR>
                      <a:noFill/>
                    </a:lnR>
                    <a:lnT>
                      <a:noFill/>
                    </a:lnT>
                    <a:lnB w="12700" cap="flat" cmpd="sng" algn="ctr">
                      <a:solidFill>
                        <a:srgbClr val="90D8F2"/>
                      </a:solidFill>
                      <a:prstDash val="solid"/>
                      <a:round/>
                      <a:headEnd type="none" w="med" len="med"/>
                      <a:tailEnd type="none" w="med" len="med"/>
                    </a:lnB>
                    <a:solidFill>
                      <a:schemeClr val="bg1"/>
                    </a:solidFill>
                  </a:tcPr>
                </a:tc>
              </a:tr>
              <a:tr h="0">
                <a:tc>
                  <a:txBody>
                    <a:bodyPr/>
                    <a:lstStyle/>
                    <a:p>
                      <a:r>
                        <a:rPr lang="en-US" dirty="0" smtClean="0">
                          <a:solidFill>
                            <a:schemeClr val="tx1"/>
                          </a:solidFill>
                          <a:effectLst/>
                        </a:rPr>
                        <a:t>224,162</a:t>
                      </a:r>
                      <a:endParaRPr lang="en-US" dirty="0">
                        <a:solidFill>
                          <a:schemeClr val="tx1"/>
                        </a:solidFill>
                        <a:effectLst/>
                      </a:endParaRPr>
                    </a:p>
                  </a:txBody>
                  <a:tcPr marL="38100" marR="38100" marT="38100" marB="38100" anchor="ctr">
                    <a:lnL>
                      <a:noFill/>
                    </a:lnL>
                    <a:lnR>
                      <a:noFill/>
                    </a:lnR>
                    <a:lnT w="12700" cap="flat" cmpd="sng" algn="ctr">
                      <a:solidFill>
                        <a:srgbClr val="60EEF4"/>
                      </a:solidFill>
                      <a:prstDash val="solid"/>
                      <a:round/>
                      <a:headEnd type="none" w="med" len="med"/>
                      <a:tailEnd type="none" w="med" len="med"/>
                    </a:lnT>
                    <a:lnB>
                      <a:noFill/>
                    </a:lnB>
                    <a:solidFill>
                      <a:schemeClr val="bg1"/>
                    </a:solidFill>
                  </a:tcPr>
                </a:tc>
                <a:tc>
                  <a:txBody>
                    <a:bodyPr/>
                    <a:lstStyle/>
                    <a:p>
                      <a:r>
                        <a:rPr lang="en-US" dirty="0" smtClean="0">
                          <a:solidFill>
                            <a:schemeClr val="tx1"/>
                          </a:solidFill>
                          <a:effectLst/>
                        </a:rPr>
                        <a:t>1.759</a:t>
                      </a:r>
                      <a:endParaRPr lang="en-US" dirty="0">
                        <a:solidFill>
                          <a:schemeClr val="tx1"/>
                        </a:solidFill>
                        <a:effectLst/>
                      </a:endParaRPr>
                    </a:p>
                  </a:txBody>
                  <a:tcPr marL="38100" marR="38100" marT="38100" marB="38100" anchor="ctr">
                    <a:lnL>
                      <a:noFill/>
                    </a:lnL>
                    <a:lnR>
                      <a:noFill/>
                    </a:lnR>
                    <a:lnT w="12700" cap="flat" cmpd="sng" algn="ctr">
                      <a:solidFill>
                        <a:srgbClr val="90D8F2"/>
                      </a:solidFill>
                      <a:prstDash val="solid"/>
                      <a:round/>
                      <a:headEnd type="none" w="med" len="med"/>
                      <a:tailEnd type="none" w="med" len="med"/>
                    </a:lnT>
                    <a:lnB>
                      <a:noFill/>
                    </a:lnB>
                    <a:solidFill>
                      <a:schemeClr val="bg1"/>
                    </a:solidFill>
                  </a:tcPr>
                </a:tc>
              </a:tr>
            </a:tbl>
          </a:graphicData>
        </a:graphic>
      </p:graphicFrame>
      <p:sp>
        <p:nvSpPr>
          <p:cNvPr id="8" name="Rectangle 1"/>
          <p:cNvSpPr>
            <a:spLocks noChangeArrowheads="1"/>
          </p:cNvSpPr>
          <p:nvPr/>
        </p:nvSpPr>
        <p:spPr bwMode="auto">
          <a:xfrm>
            <a:off x="2606675" y="2968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97660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Picture 4" descr="http://www.geospiza.com/finchtalk/uploaded_images/ChIP-on-chip-706751.png"/>
          <p:cNvPicPr>
            <a:picLocks noChangeAspect="1" noChangeArrowheads="1"/>
          </p:cNvPicPr>
          <p:nvPr/>
        </p:nvPicPr>
        <p:blipFill rotWithShape="1">
          <a:blip r:embed="rId2">
            <a:extLst>
              <a:ext uri="{28A0092B-C50C-407E-A947-70E740481C1C}">
                <a14:useLocalDpi xmlns:a14="http://schemas.microsoft.com/office/drawing/2010/main" val="0"/>
              </a:ext>
            </a:extLst>
          </a:blip>
          <a:srcRect t="32921" r="61449" b="10199"/>
          <a:stretch/>
        </p:blipFill>
        <p:spPr bwMode="auto">
          <a:xfrm rot="20074930">
            <a:off x="6662162" y="916779"/>
            <a:ext cx="2277315" cy="217672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Kinds of </a:t>
            </a:r>
            <a:r>
              <a:rPr lang="en-US" baseline="0" dirty="0" smtClean="0"/>
              <a:t>data</a:t>
            </a:r>
            <a:endParaRPr lang="en-US" dirty="0"/>
          </a:p>
        </p:txBody>
      </p:sp>
      <p:sp>
        <p:nvSpPr>
          <p:cNvPr id="3" name="Date Placeholder 2"/>
          <p:cNvSpPr>
            <a:spLocks noGrp="1"/>
          </p:cNvSpPr>
          <p:nvPr>
            <p:ph type="dt" sz="half" idx="10"/>
          </p:nvPr>
        </p:nvSpPr>
        <p:spPr/>
        <p:txBody>
          <a:bodyPr/>
          <a:lstStyle/>
          <a:p>
            <a:pPr>
              <a:defRPr/>
            </a:pPr>
            <a:r>
              <a:rPr lang="en-US" smtClean="0"/>
              <a:t>November 9, 2013</a:t>
            </a:r>
            <a:endParaRPr lang="en-US" dirty="0"/>
          </a:p>
        </p:txBody>
      </p:sp>
      <p:sp>
        <p:nvSpPr>
          <p:cNvPr id="5" name="Slide Number Placeholder 4"/>
          <p:cNvSpPr>
            <a:spLocks noGrp="1"/>
          </p:cNvSpPr>
          <p:nvPr>
            <p:ph type="sldNum" sz="quarter" idx="12"/>
          </p:nvPr>
        </p:nvSpPr>
        <p:spPr/>
        <p:txBody>
          <a:bodyPr/>
          <a:lstStyle/>
          <a:p>
            <a:pPr>
              <a:defRPr/>
            </a:pPr>
            <a:fld id="{88678B8A-9384-4125-AA59-65CF431E3163}" type="slidenum">
              <a:rPr lang="en-US" smtClean="0"/>
              <a:pPr>
                <a:defRPr/>
              </a:pPr>
              <a:t>19</a:t>
            </a:fld>
            <a:endParaRPr lang="en-US" dirty="0"/>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2276"/>
          <a:stretch/>
        </p:blipFill>
        <p:spPr bwMode="auto">
          <a:xfrm>
            <a:off x="4572000" y="1165000"/>
            <a:ext cx="2209800" cy="2165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3476882"/>
            <a:ext cx="3684741" cy="2514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7" name="Picture 3"/>
          <p:cNvPicPr>
            <a:picLocks noChangeAspect="1" noChangeArrowheads="1"/>
          </p:cNvPicPr>
          <p:nvPr/>
        </p:nvPicPr>
        <p:blipFill>
          <a:blip r:embed="rId5"/>
          <a:srcRect/>
          <a:stretch>
            <a:fillRect/>
          </a:stretch>
        </p:blipFill>
        <p:spPr bwMode="auto">
          <a:xfrm rot="20256809">
            <a:off x="6868003" y="3304292"/>
            <a:ext cx="1846582" cy="274438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18" name="Picture 3" descr="display wall cop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0158" b="8032"/>
          <a:stretch/>
        </p:blipFill>
        <p:spPr bwMode="auto">
          <a:xfrm>
            <a:off x="2504500" y="838200"/>
            <a:ext cx="2700187" cy="17079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b="6198"/>
          <a:stretch/>
        </p:blipFill>
        <p:spPr bwMode="auto">
          <a:xfrm rot="20084840">
            <a:off x="460687" y="3481008"/>
            <a:ext cx="3276600" cy="237553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799" y="1447800"/>
            <a:ext cx="2506513" cy="16825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56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expectations</a:t>
            </a:r>
            <a:endParaRPr lang="en-US" dirty="0"/>
          </a:p>
        </p:txBody>
      </p:sp>
      <p:sp>
        <p:nvSpPr>
          <p:cNvPr id="3" name="Date Placeholder 2"/>
          <p:cNvSpPr>
            <a:spLocks noGrp="1"/>
          </p:cNvSpPr>
          <p:nvPr>
            <p:ph type="dt" sz="half" idx="10"/>
          </p:nvPr>
        </p:nvSpPr>
        <p:spPr/>
        <p:txBody>
          <a:bodyPr/>
          <a:lstStyle/>
          <a:p>
            <a:pPr>
              <a:defRPr/>
            </a:pPr>
            <a:r>
              <a:rPr lang="en-US" smtClean="0"/>
              <a:t>November 9, 2013</a:t>
            </a:r>
            <a:endParaRPr lang="en-US" dirty="0"/>
          </a:p>
        </p:txBody>
      </p:sp>
      <p:sp>
        <p:nvSpPr>
          <p:cNvPr id="4" name="Slide Number Placeholder 3"/>
          <p:cNvSpPr>
            <a:spLocks noGrp="1"/>
          </p:cNvSpPr>
          <p:nvPr>
            <p:ph type="sldNum" sz="quarter" idx="12"/>
          </p:nvPr>
        </p:nvSpPr>
        <p:spPr/>
        <p:txBody>
          <a:bodyPr/>
          <a:lstStyle/>
          <a:p>
            <a:fld id="{80093880-C6D3-D249-860F-0023F8BF2CC9}" type="slidenum">
              <a:rPr lang="en-US" smtClean="0"/>
              <a:pPr/>
              <a:t>2</a:t>
            </a:fld>
            <a:endParaRPr lang="en-US" dirty="0"/>
          </a:p>
        </p:txBody>
      </p:sp>
      <p:sp>
        <p:nvSpPr>
          <p:cNvPr id="5" name="Content Placeholder 4"/>
          <p:cNvSpPr>
            <a:spLocks noGrp="1"/>
          </p:cNvSpPr>
          <p:nvPr>
            <p:ph sz="quarter" idx="13"/>
          </p:nvPr>
        </p:nvSpPr>
        <p:spPr/>
        <p:txBody>
          <a:bodyPr/>
          <a:lstStyle/>
          <a:p>
            <a:pPr lvl="0"/>
            <a:r>
              <a:rPr lang="en-US" smtClean="0"/>
              <a:t>“Deliverables”</a:t>
            </a:r>
          </a:p>
          <a:p>
            <a:pPr lvl="0"/>
            <a:r>
              <a:rPr lang="en-US" smtClean="0"/>
              <a:t>“What</a:t>
            </a:r>
            <a:r>
              <a:rPr lang="en-US" baseline="0" smtClean="0"/>
              <a:t> about my data in 2080?”</a:t>
            </a:r>
          </a:p>
          <a:p>
            <a:pPr lvl="0"/>
            <a:r>
              <a:rPr lang="en-US" smtClean="0"/>
              <a:t>How soon can you do this for</a:t>
            </a:r>
            <a:r>
              <a:rPr lang="en-US" baseline="0" smtClean="0"/>
              <a:t> me?</a:t>
            </a:r>
          </a:p>
          <a:p>
            <a:pPr lvl="0"/>
            <a:r>
              <a:rPr lang="en-US" baseline="0" smtClean="0"/>
              <a:t>Business opportunities and the academy</a:t>
            </a:r>
            <a:endParaRPr lang="en-US" smtClean="0"/>
          </a:p>
        </p:txBody>
      </p:sp>
    </p:spTree>
    <p:extLst>
      <p:ext uri="{BB962C8B-B14F-4D97-AF65-F5344CB8AC3E}">
        <p14:creationId xmlns:p14="http://schemas.microsoft.com/office/powerpoint/2010/main" val="774241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GFTF Nov 9, 1987</a:t>
            </a:r>
            <a:endParaRPr lang="en-US" dirty="0"/>
          </a:p>
        </p:txBody>
      </p:sp>
      <p:sp>
        <p:nvSpPr>
          <p:cNvPr id="4" name="Date Placeholder 3"/>
          <p:cNvSpPr>
            <a:spLocks noGrp="1"/>
          </p:cNvSpPr>
          <p:nvPr>
            <p:ph type="dt" sz="half" idx="10"/>
          </p:nvPr>
        </p:nvSpPr>
        <p:spPr/>
        <p:txBody>
          <a:bodyPr/>
          <a:lstStyle/>
          <a:p>
            <a:pPr>
              <a:defRPr/>
            </a:pPr>
            <a:r>
              <a:rPr lang="en-US" smtClean="0"/>
              <a:t>November 9, 2013</a:t>
            </a:r>
            <a:endParaRPr lang="en-US" dirty="0"/>
          </a:p>
        </p:txBody>
      </p:sp>
      <p:sp>
        <p:nvSpPr>
          <p:cNvPr id="6" name="Slide Number Placeholder 5"/>
          <p:cNvSpPr>
            <a:spLocks noGrp="1"/>
          </p:cNvSpPr>
          <p:nvPr>
            <p:ph type="sldNum" sz="quarter" idx="12"/>
          </p:nvPr>
        </p:nvSpPr>
        <p:spPr/>
        <p:txBody>
          <a:bodyPr/>
          <a:lstStyle/>
          <a:p>
            <a:pPr>
              <a:defRPr/>
            </a:pPr>
            <a:fld id="{D83CCE0D-01B3-4B6E-888D-222658E270B6}" type="slidenum">
              <a:rPr lang="en-US" smtClean="0"/>
              <a:pPr>
                <a:defRPr/>
              </a:pPr>
              <a:t>20</a:t>
            </a:fld>
            <a:endParaRPr lang="en-US" dirty="0"/>
          </a:p>
        </p:txBody>
      </p:sp>
      <p:pic>
        <p:nvPicPr>
          <p:cNvPr id="1026" name="Picture 2"/>
          <p:cNvPicPr>
            <a:picLocks noChangeAspect="1" noChangeArrowheads="1"/>
          </p:cNvPicPr>
          <p:nvPr/>
        </p:nvPicPr>
        <p:blipFill rotWithShape="1">
          <a:blip r:embed="rId2">
            <a:lum bright="-30000" contrast="40000"/>
            <a:extLst>
              <a:ext uri="{28A0092B-C50C-407E-A947-70E740481C1C}">
                <a14:useLocalDpi xmlns:a14="http://schemas.microsoft.com/office/drawing/2010/main" val="0"/>
              </a:ext>
            </a:extLst>
          </a:blip>
          <a:srcRect l="203" t="4533" r="18943"/>
          <a:stretch/>
        </p:blipFill>
        <p:spPr bwMode="auto">
          <a:xfrm>
            <a:off x="0" y="152400"/>
            <a:ext cx="9144000" cy="661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0" y="2362200"/>
            <a:ext cx="9067800" cy="4256088"/>
          </a:xfrm>
          <a:prstGeom prst="rect">
            <a:avLst/>
          </a:prstGeom>
          <a:solidFill>
            <a:srgbClr val="CC9900">
              <a:alpha val="30196"/>
            </a:srgb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Freeform 8"/>
          <p:cNvSpPr/>
          <p:nvPr/>
        </p:nvSpPr>
        <p:spPr>
          <a:xfrm>
            <a:off x="148439" y="2044647"/>
            <a:ext cx="8893961" cy="5295953"/>
          </a:xfrm>
          <a:custGeom>
            <a:avLst/>
            <a:gdLst>
              <a:gd name="connsiteX0" fmla="*/ 3559961 w 8893961"/>
              <a:gd name="connsiteY0" fmla="*/ 177853 h 5295953"/>
              <a:gd name="connsiteX1" fmla="*/ 3382161 w 8893961"/>
              <a:gd name="connsiteY1" fmla="*/ 127053 h 5295953"/>
              <a:gd name="connsiteX2" fmla="*/ 3318661 w 8893961"/>
              <a:gd name="connsiteY2" fmla="*/ 12753 h 5295953"/>
              <a:gd name="connsiteX3" fmla="*/ 2404261 w 8893961"/>
              <a:gd name="connsiteY3" fmla="*/ 101653 h 5295953"/>
              <a:gd name="connsiteX4" fmla="*/ 2289961 w 8893961"/>
              <a:gd name="connsiteY4" fmla="*/ 152453 h 5295953"/>
              <a:gd name="connsiteX5" fmla="*/ 2137561 w 8893961"/>
              <a:gd name="connsiteY5" fmla="*/ 50853 h 5295953"/>
              <a:gd name="connsiteX6" fmla="*/ 2048661 w 8893961"/>
              <a:gd name="connsiteY6" fmla="*/ 38153 h 5295953"/>
              <a:gd name="connsiteX7" fmla="*/ 1972461 w 8893961"/>
              <a:gd name="connsiteY7" fmla="*/ 50853 h 5295953"/>
              <a:gd name="connsiteX8" fmla="*/ 1921661 w 8893961"/>
              <a:gd name="connsiteY8" fmla="*/ 53 h 5295953"/>
              <a:gd name="connsiteX9" fmla="*/ 1693061 w 8893961"/>
              <a:gd name="connsiteY9" fmla="*/ 165153 h 5295953"/>
              <a:gd name="connsiteX10" fmla="*/ 1362861 w 8893961"/>
              <a:gd name="connsiteY10" fmla="*/ 254053 h 5295953"/>
              <a:gd name="connsiteX11" fmla="*/ 1096161 w 8893961"/>
              <a:gd name="connsiteY11" fmla="*/ 342953 h 5295953"/>
              <a:gd name="connsiteX12" fmla="*/ 981861 w 8893961"/>
              <a:gd name="connsiteY12" fmla="*/ 393753 h 5295953"/>
              <a:gd name="connsiteX13" fmla="*/ 880261 w 8893961"/>
              <a:gd name="connsiteY13" fmla="*/ 406453 h 5295953"/>
              <a:gd name="connsiteX14" fmla="*/ 600861 w 8893961"/>
              <a:gd name="connsiteY14" fmla="*/ 571553 h 5295953"/>
              <a:gd name="connsiteX15" fmla="*/ 562761 w 8893961"/>
              <a:gd name="connsiteY15" fmla="*/ 609653 h 5295953"/>
              <a:gd name="connsiteX16" fmla="*/ 537361 w 8893961"/>
              <a:gd name="connsiteY16" fmla="*/ 647753 h 5295953"/>
              <a:gd name="connsiteX17" fmla="*/ 461161 w 8893961"/>
              <a:gd name="connsiteY17" fmla="*/ 749353 h 5295953"/>
              <a:gd name="connsiteX18" fmla="*/ 448461 w 8893961"/>
              <a:gd name="connsiteY18" fmla="*/ 787453 h 5295953"/>
              <a:gd name="connsiteX19" fmla="*/ 384961 w 8893961"/>
              <a:gd name="connsiteY19" fmla="*/ 901753 h 5295953"/>
              <a:gd name="connsiteX20" fmla="*/ 296061 w 8893961"/>
              <a:gd name="connsiteY20" fmla="*/ 1016053 h 5295953"/>
              <a:gd name="connsiteX21" fmla="*/ 283361 w 8893961"/>
              <a:gd name="connsiteY21" fmla="*/ 1066853 h 5295953"/>
              <a:gd name="connsiteX22" fmla="*/ 257961 w 8893961"/>
              <a:gd name="connsiteY22" fmla="*/ 1117653 h 5295953"/>
              <a:gd name="connsiteX23" fmla="*/ 232561 w 8893961"/>
              <a:gd name="connsiteY23" fmla="*/ 1231953 h 5295953"/>
              <a:gd name="connsiteX24" fmla="*/ 207161 w 8893961"/>
              <a:gd name="connsiteY24" fmla="*/ 1282753 h 5295953"/>
              <a:gd name="connsiteX25" fmla="*/ 130961 w 8893961"/>
              <a:gd name="connsiteY25" fmla="*/ 1460553 h 5295953"/>
              <a:gd name="connsiteX26" fmla="*/ 105561 w 8893961"/>
              <a:gd name="connsiteY26" fmla="*/ 1612953 h 5295953"/>
              <a:gd name="connsiteX27" fmla="*/ 29361 w 8893961"/>
              <a:gd name="connsiteY27" fmla="*/ 1968553 h 5295953"/>
              <a:gd name="connsiteX28" fmla="*/ 16661 w 8893961"/>
              <a:gd name="connsiteY28" fmla="*/ 2641653 h 5295953"/>
              <a:gd name="connsiteX29" fmla="*/ 105561 w 8893961"/>
              <a:gd name="connsiteY29" fmla="*/ 2882953 h 5295953"/>
              <a:gd name="connsiteX30" fmla="*/ 207161 w 8893961"/>
              <a:gd name="connsiteY30" fmla="*/ 3073453 h 5295953"/>
              <a:gd name="connsiteX31" fmla="*/ 245261 w 8893961"/>
              <a:gd name="connsiteY31" fmla="*/ 3149653 h 5295953"/>
              <a:gd name="connsiteX32" fmla="*/ 359561 w 8893961"/>
              <a:gd name="connsiteY32" fmla="*/ 3251253 h 5295953"/>
              <a:gd name="connsiteX33" fmla="*/ 384961 w 8893961"/>
              <a:gd name="connsiteY33" fmla="*/ 3378253 h 5295953"/>
              <a:gd name="connsiteX34" fmla="*/ 588161 w 8893961"/>
              <a:gd name="connsiteY34" fmla="*/ 3479853 h 5295953"/>
              <a:gd name="connsiteX35" fmla="*/ 829461 w 8893961"/>
              <a:gd name="connsiteY35" fmla="*/ 3632253 h 5295953"/>
              <a:gd name="connsiteX36" fmla="*/ 918361 w 8893961"/>
              <a:gd name="connsiteY36" fmla="*/ 3657653 h 5295953"/>
              <a:gd name="connsiteX37" fmla="*/ 1058061 w 8893961"/>
              <a:gd name="connsiteY37" fmla="*/ 3733853 h 5295953"/>
              <a:gd name="connsiteX38" fmla="*/ 1185061 w 8893961"/>
              <a:gd name="connsiteY38" fmla="*/ 3822753 h 5295953"/>
              <a:gd name="connsiteX39" fmla="*/ 1273961 w 8893961"/>
              <a:gd name="connsiteY39" fmla="*/ 3886253 h 5295953"/>
              <a:gd name="connsiteX40" fmla="*/ 1388261 w 8893961"/>
              <a:gd name="connsiteY40" fmla="*/ 3911653 h 5295953"/>
              <a:gd name="connsiteX41" fmla="*/ 1477161 w 8893961"/>
              <a:gd name="connsiteY41" fmla="*/ 3962453 h 5295953"/>
              <a:gd name="connsiteX42" fmla="*/ 1553361 w 8893961"/>
              <a:gd name="connsiteY42" fmla="*/ 4000553 h 5295953"/>
              <a:gd name="connsiteX43" fmla="*/ 1642261 w 8893961"/>
              <a:gd name="connsiteY43" fmla="*/ 4076753 h 5295953"/>
              <a:gd name="connsiteX44" fmla="*/ 1756561 w 8893961"/>
              <a:gd name="connsiteY44" fmla="*/ 4089453 h 5295953"/>
              <a:gd name="connsiteX45" fmla="*/ 1858161 w 8893961"/>
              <a:gd name="connsiteY45" fmla="*/ 4140253 h 5295953"/>
              <a:gd name="connsiteX46" fmla="*/ 1896261 w 8893961"/>
              <a:gd name="connsiteY46" fmla="*/ 4191053 h 5295953"/>
              <a:gd name="connsiteX47" fmla="*/ 2074061 w 8893961"/>
              <a:gd name="connsiteY47" fmla="*/ 4229153 h 5295953"/>
              <a:gd name="connsiteX48" fmla="*/ 2175661 w 8893961"/>
              <a:gd name="connsiteY48" fmla="*/ 4267253 h 5295953"/>
              <a:gd name="connsiteX49" fmla="*/ 2264561 w 8893961"/>
              <a:gd name="connsiteY49" fmla="*/ 4406953 h 5295953"/>
              <a:gd name="connsiteX50" fmla="*/ 2620161 w 8893961"/>
              <a:gd name="connsiteY50" fmla="*/ 4457753 h 5295953"/>
              <a:gd name="connsiteX51" fmla="*/ 2683661 w 8893961"/>
              <a:gd name="connsiteY51" fmla="*/ 4470453 h 5295953"/>
              <a:gd name="connsiteX52" fmla="*/ 2785261 w 8893961"/>
              <a:gd name="connsiteY52" fmla="*/ 4508553 h 5295953"/>
              <a:gd name="connsiteX53" fmla="*/ 2886861 w 8893961"/>
              <a:gd name="connsiteY53" fmla="*/ 4521253 h 5295953"/>
              <a:gd name="connsiteX54" fmla="*/ 3064661 w 8893961"/>
              <a:gd name="connsiteY54" fmla="*/ 4864153 h 5295953"/>
              <a:gd name="connsiteX55" fmla="*/ 3305961 w 8893961"/>
              <a:gd name="connsiteY55" fmla="*/ 5054653 h 5295953"/>
              <a:gd name="connsiteX56" fmla="*/ 3483761 w 8893961"/>
              <a:gd name="connsiteY56" fmla="*/ 5067353 h 5295953"/>
              <a:gd name="connsiteX57" fmla="*/ 3699661 w 8893961"/>
              <a:gd name="connsiteY57" fmla="*/ 5105453 h 5295953"/>
              <a:gd name="connsiteX58" fmla="*/ 3788561 w 8893961"/>
              <a:gd name="connsiteY58" fmla="*/ 5092753 h 5295953"/>
              <a:gd name="connsiteX59" fmla="*/ 3813961 w 8893961"/>
              <a:gd name="connsiteY59" fmla="*/ 5143553 h 5295953"/>
              <a:gd name="connsiteX60" fmla="*/ 3839361 w 8893961"/>
              <a:gd name="connsiteY60" fmla="*/ 5257853 h 5295953"/>
              <a:gd name="connsiteX61" fmla="*/ 3928261 w 8893961"/>
              <a:gd name="connsiteY61" fmla="*/ 5270553 h 5295953"/>
              <a:gd name="connsiteX62" fmla="*/ 4042561 w 8893961"/>
              <a:gd name="connsiteY62" fmla="*/ 5295953 h 5295953"/>
              <a:gd name="connsiteX63" fmla="*/ 4410861 w 8893961"/>
              <a:gd name="connsiteY63" fmla="*/ 5270553 h 5295953"/>
              <a:gd name="connsiteX64" fmla="*/ 4537861 w 8893961"/>
              <a:gd name="connsiteY64" fmla="*/ 5219753 h 5295953"/>
              <a:gd name="connsiteX65" fmla="*/ 4639461 w 8893961"/>
              <a:gd name="connsiteY65" fmla="*/ 5194353 h 5295953"/>
              <a:gd name="connsiteX66" fmla="*/ 4931561 w 8893961"/>
              <a:gd name="connsiteY66" fmla="*/ 5080053 h 5295953"/>
              <a:gd name="connsiteX67" fmla="*/ 5630061 w 8893961"/>
              <a:gd name="connsiteY67" fmla="*/ 4762553 h 5295953"/>
              <a:gd name="connsiteX68" fmla="*/ 5909461 w 8893961"/>
              <a:gd name="connsiteY68" fmla="*/ 4648253 h 5295953"/>
              <a:gd name="connsiteX69" fmla="*/ 6366661 w 8893961"/>
              <a:gd name="connsiteY69" fmla="*/ 4406953 h 5295953"/>
              <a:gd name="connsiteX70" fmla="*/ 6442861 w 8893961"/>
              <a:gd name="connsiteY70" fmla="*/ 4356153 h 5295953"/>
              <a:gd name="connsiteX71" fmla="*/ 6493661 w 8893961"/>
              <a:gd name="connsiteY71" fmla="*/ 4330753 h 5295953"/>
              <a:gd name="connsiteX72" fmla="*/ 6531761 w 8893961"/>
              <a:gd name="connsiteY72" fmla="*/ 4292653 h 5295953"/>
              <a:gd name="connsiteX73" fmla="*/ 6595261 w 8893961"/>
              <a:gd name="connsiteY73" fmla="*/ 4267253 h 5295953"/>
              <a:gd name="connsiteX74" fmla="*/ 6785761 w 8893961"/>
              <a:gd name="connsiteY74" fmla="*/ 4178353 h 5295953"/>
              <a:gd name="connsiteX75" fmla="*/ 6874661 w 8893961"/>
              <a:gd name="connsiteY75" fmla="*/ 4140253 h 5295953"/>
              <a:gd name="connsiteX76" fmla="*/ 7484261 w 8893961"/>
              <a:gd name="connsiteY76" fmla="*/ 4102153 h 5295953"/>
              <a:gd name="connsiteX77" fmla="*/ 7611261 w 8893961"/>
              <a:gd name="connsiteY77" fmla="*/ 4038653 h 5295953"/>
              <a:gd name="connsiteX78" fmla="*/ 8055761 w 8893961"/>
              <a:gd name="connsiteY78" fmla="*/ 3924353 h 5295953"/>
              <a:gd name="connsiteX79" fmla="*/ 8309761 w 8893961"/>
              <a:gd name="connsiteY79" fmla="*/ 3835453 h 5295953"/>
              <a:gd name="connsiteX80" fmla="*/ 8385961 w 8893961"/>
              <a:gd name="connsiteY80" fmla="*/ 3771953 h 5295953"/>
              <a:gd name="connsiteX81" fmla="*/ 8462161 w 8893961"/>
              <a:gd name="connsiteY81" fmla="*/ 3733853 h 5295953"/>
              <a:gd name="connsiteX82" fmla="*/ 8576461 w 8893961"/>
              <a:gd name="connsiteY82" fmla="*/ 3632253 h 5295953"/>
              <a:gd name="connsiteX83" fmla="*/ 8614561 w 8893961"/>
              <a:gd name="connsiteY83" fmla="*/ 3556053 h 5295953"/>
              <a:gd name="connsiteX84" fmla="*/ 8690761 w 8893961"/>
              <a:gd name="connsiteY84" fmla="*/ 3429053 h 5295953"/>
              <a:gd name="connsiteX85" fmla="*/ 8830461 w 8893961"/>
              <a:gd name="connsiteY85" fmla="*/ 3136953 h 5295953"/>
              <a:gd name="connsiteX86" fmla="*/ 8868561 w 8893961"/>
              <a:gd name="connsiteY86" fmla="*/ 2959153 h 5295953"/>
              <a:gd name="connsiteX87" fmla="*/ 8893961 w 8893961"/>
              <a:gd name="connsiteY87" fmla="*/ 2717853 h 5295953"/>
              <a:gd name="connsiteX88" fmla="*/ 8855861 w 8893961"/>
              <a:gd name="connsiteY88" fmla="*/ 2501953 h 5295953"/>
              <a:gd name="connsiteX89" fmla="*/ 8779661 w 8893961"/>
              <a:gd name="connsiteY89" fmla="*/ 2324153 h 5295953"/>
              <a:gd name="connsiteX90" fmla="*/ 8754261 w 8893961"/>
              <a:gd name="connsiteY90" fmla="*/ 2146353 h 5295953"/>
              <a:gd name="connsiteX91" fmla="*/ 8678061 w 8893961"/>
              <a:gd name="connsiteY91" fmla="*/ 2044753 h 5295953"/>
              <a:gd name="connsiteX92" fmla="*/ 8627261 w 8893961"/>
              <a:gd name="connsiteY92" fmla="*/ 1917753 h 5295953"/>
              <a:gd name="connsiteX93" fmla="*/ 8538361 w 8893961"/>
              <a:gd name="connsiteY93" fmla="*/ 1638353 h 5295953"/>
              <a:gd name="connsiteX94" fmla="*/ 8462161 w 8893961"/>
              <a:gd name="connsiteY94" fmla="*/ 1473253 h 5295953"/>
              <a:gd name="connsiteX95" fmla="*/ 8398661 w 8893961"/>
              <a:gd name="connsiteY95" fmla="*/ 1295453 h 5295953"/>
              <a:gd name="connsiteX96" fmla="*/ 8347861 w 8893961"/>
              <a:gd name="connsiteY96" fmla="*/ 1244653 h 5295953"/>
              <a:gd name="connsiteX97" fmla="*/ 8271661 w 8893961"/>
              <a:gd name="connsiteY97" fmla="*/ 1092253 h 5295953"/>
              <a:gd name="connsiteX98" fmla="*/ 8195461 w 8893961"/>
              <a:gd name="connsiteY98" fmla="*/ 952553 h 5295953"/>
              <a:gd name="connsiteX99" fmla="*/ 8170061 w 8893961"/>
              <a:gd name="connsiteY99" fmla="*/ 901753 h 5295953"/>
              <a:gd name="connsiteX100" fmla="*/ 8119261 w 8893961"/>
              <a:gd name="connsiteY100" fmla="*/ 850953 h 5295953"/>
              <a:gd name="connsiteX101" fmla="*/ 8093861 w 8893961"/>
              <a:gd name="connsiteY101" fmla="*/ 800153 h 5295953"/>
              <a:gd name="connsiteX102" fmla="*/ 8030361 w 8893961"/>
              <a:gd name="connsiteY102" fmla="*/ 711253 h 5295953"/>
              <a:gd name="connsiteX103" fmla="*/ 7992261 w 8893961"/>
              <a:gd name="connsiteY103" fmla="*/ 685853 h 5295953"/>
              <a:gd name="connsiteX104" fmla="*/ 7903361 w 8893961"/>
              <a:gd name="connsiteY104" fmla="*/ 584253 h 5295953"/>
              <a:gd name="connsiteX105" fmla="*/ 7827161 w 8893961"/>
              <a:gd name="connsiteY105" fmla="*/ 520753 h 5295953"/>
              <a:gd name="connsiteX106" fmla="*/ 7789061 w 8893961"/>
              <a:gd name="connsiteY106" fmla="*/ 495353 h 529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8893961" h="5295953">
                <a:moveTo>
                  <a:pt x="3559961" y="177853"/>
                </a:moveTo>
                <a:cubicBezTo>
                  <a:pt x="3511203" y="170888"/>
                  <a:pt x="3420966" y="165858"/>
                  <a:pt x="3382161" y="127053"/>
                </a:cubicBezTo>
                <a:cubicBezTo>
                  <a:pt x="3351342" y="96234"/>
                  <a:pt x="3339828" y="50853"/>
                  <a:pt x="3318661" y="12753"/>
                </a:cubicBezTo>
                <a:cubicBezTo>
                  <a:pt x="2896356" y="39566"/>
                  <a:pt x="2709285" y="-16968"/>
                  <a:pt x="2404261" y="101653"/>
                </a:cubicBezTo>
                <a:cubicBezTo>
                  <a:pt x="2365402" y="116765"/>
                  <a:pt x="2328061" y="135520"/>
                  <a:pt x="2289961" y="152453"/>
                </a:cubicBezTo>
                <a:cubicBezTo>
                  <a:pt x="2071913" y="121303"/>
                  <a:pt x="2331718" y="180291"/>
                  <a:pt x="2137561" y="50853"/>
                </a:cubicBezTo>
                <a:cubicBezTo>
                  <a:pt x="2112654" y="34249"/>
                  <a:pt x="2078294" y="42386"/>
                  <a:pt x="2048661" y="38153"/>
                </a:cubicBezTo>
                <a:cubicBezTo>
                  <a:pt x="2023261" y="42386"/>
                  <a:pt x="1997125" y="58252"/>
                  <a:pt x="1972461" y="50853"/>
                </a:cubicBezTo>
                <a:cubicBezTo>
                  <a:pt x="1949524" y="43972"/>
                  <a:pt x="1945538" y="-1784"/>
                  <a:pt x="1921661" y="53"/>
                </a:cubicBezTo>
                <a:cubicBezTo>
                  <a:pt x="1814640" y="8285"/>
                  <a:pt x="1779305" y="128191"/>
                  <a:pt x="1693061" y="165153"/>
                </a:cubicBezTo>
                <a:cubicBezTo>
                  <a:pt x="1588291" y="210054"/>
                  <a:pt x="1472689" y="223545"/>
                  <a:pt x="1362861" y="254053"/>
                </a:cubicBezTo>
                <a:cubicBezTo>
                  <a:pt x="1268218" y="280343"/>
                  <a:pt x="1187914" y="306252"/>
                  <a:pt x="1096161" y="342953"/>
                </a:cubicBezTo>
                <a:cubicBezTo>
                  <a:pt x="1057450" y="358438"/>
                  <a:pt x="1021860" y="381988"/>
                  <a:pt x="981861" y="393753"/>
                </a:cubicBezTo>
                <a:cubicBezTo>
                  <a:pt x="949118" y="403383"/>
                  <a:pt x="914128" y="402220"/>
                  <a:pt x="880261" y="406453"/>
                </a:cubicBezTo>
                <a:cubicBezTo>
                  <a:pt x="833911" y="431735"/>
                  <a:pt x="637751" y="534663"/>
                  <a:pt x="600861" y="571553"/>
                </a:cubicBezTo>
                <a:cubicBezTo>
                  <a:pt x="588161" y="584253"/>
                  <a:pt x="574259" y="595855"/>
                  <a:pt x="562761" y="609653"/>
                </a:cubicBezTo>
                <a:cubicBezTo>
                  <a:pt x="552990" y="621379"/>
                  <a:pt x="546339" y="635409"/>
                  <a:pt x="537361" y="647753"/>
                </a:cubicBezTo>
                <a:cubicBezTo>
                  <a:pt x="512462" y="681989"/>
                  <a:pt x="486561" y="715486"/>
                  <a:pt x="461161" y="749353"/>
                </a:cubicBezTo>
                <a:cubicBezTo>
                  <a:pt x="456928" y="762053"/>
                  <a:pt x="453734" y="775148"/>
                  <a:pt x="448461" y="787453"/>
                </a:cubicBezTo>
                <a:cubicBezTo>
                  <a:pt x="435519" y="817650"/>
                  <a:pt x="402165" y="877668"/>
                  <a:pt x="384961" y="901753"/>
                </a:cubicBezTo>
                <a:cubicBezTo>
                  <a:pt x="356906" y="941030"/>
                  <a:pt x="325694" y="977953"/>
                  <a:pt x="296061" y="1016053"/>
                </a:cubicBezTo>
                <a:cubicBezTo>
                  <a:pt x="291828" y="1032986"/>
                  <a:pt x="289490" y="1050510"/>
                  <a:pt x="283361" y="1066853"/>
                </a:cubicBezTo>
                <a:cubicBezTo>
                  <a:pt x="276714" y="1084580"/>
                  <a:pt x="263529" y="1099558"/>
                  <a:pt x="257961" y="1117653"/>
                </a:cubicBezTo>
                <a:cubicBezTo>
                  <a:pt x="246483" y="1154956"/>
                  <a:pt x="244039" y="1194650"/>
                  <a:pt x="232561" y="1231953"/>
                </a:cubicBezTo>
                <a:cubicBezTo>
                  <a:pt x="226993" y="1250048"/>
                  <a:pt x="214850" y="1265453"/>
                  <a:pt x="207161" y="1282753"/>
                </a:cubicBezTo>
                <a:cubicBezTo>
                  <a:pt x="180973" y="1341676"/>
                  <a:pt x="156361" y="1401286"/>
                  <a:pt x="130961" y="1460553"/>
                </a:cubicBezTo>
                <a:cubicBezTo>
                  <a:pt x="122494" y="1511353"/>
                  <a:pt x="115661" y="1562452"/>
                  <a:pt x="105561" y="1612953"/>
                </a:cubicBezTo>
                <a:cubicBezTo>
                  <a:pt x="81787" y="1731823"/>
                  <a:pt x="29361" y="1968553"/>
                  <a:pt x="29361" y="1968553"/>
                </a:cubicBezTo>
                <a:cubicBezTo>
                  <a:pt x="-5135" y="2296267"/>
                  <a:pt x="-9060" y="2230120"/>
                  <a:pt x="16661" y="2641653"/>
                </a:cubicBezTo>
                <a:cubicBezTo>
                  <a:pt x="28514" y="2831306"/>
                  <a:pt x="8618" y="2786010"/>
                  <a:pt x="105561" y="2882953"/>
                </a:cubicBezTo>
                <a:cubicBezTo>
                  <a:pt x="176122" y="3047594"/>
                  <a:pt x="105851" y="2896161"/>
                  <a:pt x="207161" y="3073453"/>
                </a:cubicBezTo>
                <a:cubicBezTo>
                  <a:pt x="221250" y="3098109"/>
                  <a:pt x="229509" y="3126024"/>
                  <a:pt x="245261" y="3149653"/>
                </a:cubicBezTo>
                <a:cubicBezTo>
                  <a:pt x="260631" y="3172708"/>
                  <a:pt x="354446" y="3246991"/>
                  <a:pt x="359561" y="3251253"/>
                </a:cubicBezTo>
                <a:cubicBezTo>
                  <a:pt x="368028" y="3293586"/>
                  <a:pt x="364645" y="3340160"/>
                  <a:pt x="384961" y="3378253"/>
                </a:cubicBezTo>
                <a:cubicBezTo>
                  <a:pt x="427087" y="3457240"/>
                  <a:pt x="520427" y="3449373"/>
                  <a:pt x="588161" y="3479853"/>
                </a:cubicBezTo>
                <a:cubicBezTo>
                  <a:pt x="814028" y="3581493"/>
                  <a:pt x="618802" y="3526924"/>
                  <a:pt x="829461" y="3632253"/>
                </a:cubicBezTo>
                <a:cubicBezTo>
                  <a:pt x="857026" y="3646036"/>
                  <a:pt x="888728" y="3649186"/>
                  <a:pt x="918361" y="3657653"/>
                </a:cubicBezTo>
                <a:cubicBezTo>
                  <a:pt x="1102329" y="3804828"/>
                  <a:pt x="857806" y="3621210"/>
                  <a:pt x="1058061" y="3733853"/>
                </a:cubicBezTo>
                <a:cubicBezTo>
                  <a:pt x="1103099" y="3759187"/>
                  <a:pt x="1143721" y="3791748"/>
                  <a:pt x="1185061" y="3822753"/>
                </a:cubicBezTo>
                <a:cubicBezTo>
                  <a:pt x="1196566" y="3831382"/>
                  <a:pt x="1255390" y="3876968"/>
                  <a:pt x="1273961" y="3886253"/>
                </a:cubicBezTo>
                <a:cubicBezTo>
                  <a:pt x="1305225" y="3901885"/>
                  <a:pt x="1358995" y="3906775"/>
                  <a:pt x="1388261" y="3911653"/>
                </a:cubicBezTo>
                <a:cubicBezTo>
                  <a:pt x="1417894" y="3928586"/>
                  <a:pt x="1447110" y="3946272"/>
                  <a:pt x="1477161" y="3962453"/>
                </a:cubicBezTo>
                <a:cubicBezTo>
                  <a:pt x="1502165" y="3975917"/>
                  <a:pt x="1530012" y="3984389"/>
                  <a:pt x="1553361" y="4000553"/>
                </a:cubicBezTo>
                <a:cubicBezTo>
                  <a:pt x="1585451" y="4022769"/>
                  <a:pt x="1606504" y="4061109"/>
                  <a:pt x="1642261" y="4076753"/>
                </a:cubicBezTo>
                <a:cubicBezTo>
                  <a:pt x="1677381" y="4092118"/>
                  <a:pt x="1718461" y="4085220"/>
                  <a:pt x="1756561" y="4089453"/>
                </a:cubicBezTo>
                <a:cubicBezTo>
                  <a:pt x="1790428" y="4106386"/>
                  <a:pt x="1827539" y="4117982"/>
                  <a:pt x="1858161" y="4140253"/>
                </a:cubicBezTo>
                <a:cubicBezTo>
                  <a:pt x="1875279" y="4152703"/>
                  <a:pt x="1876689" y="4182994"/>
                  <a:pt x="1896261" y="4191053"/>
                </a:cubicBezTo>
                <a:cubicBezTo>
                  <a:pt x="1952308" y="4214131"/>
                  <a:pt x="2015585" y="4213205"/>
                  <a:pt x="2074061" y="4229153"/>
                </a:cubicBezTo>
                <a:cubicBezTo>
                  <a:pt x="2108956" y="4238670"/>
                  <a:pt x="2141794" y="4254553"/>
                  <a:pt x="2175661" y="4267253"/>
                </a:cubicBezTo>
                <a:cubicBezTo>
                  <a:pt x="2205294" y="4313820"/>
                  <a:pt x="2221954" y="4371865"/>
                  <a:pt x="2264561" y="4406953"/>
                </a:cubicBezTo>
                <a:cubicBezTo>
                  <a:pt x="2328252" y="4459404"/>
                  <a:pt x="2582973" y="4455687"/>
                  <a:pt x="2620161" y="4457753"/>
                </a:cubicBezTo>
                <a:cubicBezTo>
                  <a:pt x="2641328" y="4461986"/>
                  <a:pt x="2663030" y="4464105"/>
                  <a:pt x="2683661" y="4470453"/>
                </a:cubicBezTo>
                <a:cubicBezTo>
                  <a:pt x="2718231" y="4481090"/>
                  <a:pt x="2750171" y="4499781"/>
                  <a:pt x="2785261" y="4508553"/>
                </a:cubicBezTo>
                <a:cubicBezTo>
                  <a:pt x="2818372" y="4516831"/>
                  <a:pt x="2852994" y="4517020"/>
                  <a:pt x="2886861" y="4521253"/>
                </a:cubicBezTo>
                <a:cubicBezTo>
                  <a:pt x="3165301" y="4597191"/>
                  <a:pt x="2935811" y="4488341"/>
                  <a:pt x="3064661" y="4864153"/>
                </a:cubicBezTo>
                <a:cubicBezTo>
                  <a:pt x="3101181" y="4970671"/>
                  <a:pt x="3203918" y="5033394"/>
                  <a:pt x="3305961" y="5054653"/>
                </a:cubicBezTo>
                <a:cubicBezTo>
                  <a:pt x="3364130" y="5066771"/>
                  <a:pt x="3424494" y="5063120"/>
                  <a:pt x="3483761" y="5067353"/>
                </a:cubicBezTo>
                <a:cubicBezTo>
                  <a:pt x="3573594" y="5093020"/>
                  <a:pt x="3597178" y="5105453"/>
                  <a:pt x="3699661" y="5105453"/>
                </a:cubicBezTo>
                <a:cubicBezTo>
                  <a:pt x="3729595" y="5105453"/>
                  <a:pt x="3758928" y="5096986"/>
                  <a:pt x="3788561" y="5092753"/>
                </a:cubicBezTo>
                <a:cubicBezTo>
                  <a:pt x="3797028" y="5109686"/>
                  <a:pt x="3808393" y="5125458"/>
                  <a:pt x="3813961" y="5143553"/>
                </a:cubicBezTo>
                <a:cubicBezTo>
                  <a:pt x="3825439" y="5180856"/>
                  <a:pt x="3813252" y="5228843"/>
                  <a:pt x="3839361" y="5257853"/>
                </a:cubicBezTo>
                <a:cubicBezTo>
                  <a:pt x="3859386" y="5280103"/>
                  <a:pt x="3898840" y="5265036"/>
                  <a:pt x="3928261" y="5270553"/>
                </a:cubicBezTo>
                <a:cubicBezTo>
                  <a:pt x="3966622" y="5277746"/>
                  <a:pt x="4004461" y="5287486"/>
                  <a:pt x="4042561" y="5295953"/>
                </a:cubicBezTo>
                <a:cubicBezTo>
                  <a:pt x="4165328" y="5287486"/>
                  <a:pt x="4289234" y="5289265"/>
                  <a:pt x="4410861" y="5270553"/>
                </a:cubicBezTo>
                <a:cubicBezTo>
                  <a:pt x="4455925" y="5263620"/>
                  <a:pt x="4494606" y="5234171"/>
                  <a:pt x="4537861" y="5219753"/>
                </a:cubicBezTo>
                <a:cubicBezTo>
                  <a:pt x="4570979" y="5208714"/>
                  <a:pt x="4607151" y="5207571"/>
                  <a:pt x="4639461" y="5194353"/>
                </a:cubicBezTo>
                <a:cubicBezTo>
                  <a:pt x="4955650" y="5065003"/>
                  <a:pt x="4691625" y="5133372"/>
                  <a:pt x="4931561" y="5080053"/>
                </a:cubicBezTo>
                <a:cubicBezTo>
                  <a:pt x="5249165" y="4921251"/>
                  <a:pt x="5133767" y="4975250"/>
                  <a:pt x="5630061" y="4762553"/>
                </a:cubicBezTo>
                <a:cubicBezTo>
                  <a:pt x="5722550" y="4722915"/>
                  <a:pt x="5820470" y="4695221"/>
                  <a:pt x="5909461" y="4648253"/>
                </a:cubicBezTo>
                <a:cubicBezTo>
                  <a:pt x="6061861" y="4567820"/>
                  <a:pt x="6223279" y="4502541"/>
                  <a:pt x="6366661" y="4406953"/>
                </a:cubicBezTo>
                <a:cubicBezTo>
                  <a:pt x="6392061" y="4390020"/>
                  <a:pt x="6416684" y="4371859"/>
                  <a:pt x="6442861" y="4356153"/>
                </a:cubicBezTo>
                <a:cubicBezTo>
                  <a:pt x="6459095" y="4346413"/>
                  <a:pt x="6478255" y="4341757"/>
                  <a:pt x="6493661" y="4330753"/>
                </a:cubicBezTo>
                <a:cubicBezTo>
                  <a:pt x="6508276" y="4320314"/>
                  <a:pt x="6516531" y="4302172"/>
                  <a:pt x="6531761" y="4292653"/>
                </a:cubicBezTo>
                <a:cubicBezTo>
                  <a:pt x="6551093" y="4280571"/>
                  <a:pt x="6574871" y="4277448"/>
                  <a:pt x="6595261" y="4267253"/>
                </a:cubicBezTo>
                <a:cubicBezTo>
                  <a:pt x="6937038" y="4096365"/>
                  <a:pt x="6542852" y="4275517"/>
                  <a:pt x="6785761" y="4178353"/>
                </a:cubicBezTo>
                <a:cubicBezTo>
                  <a:pt x="6846338" y="4154122"/>
                  <a:pt x="6820153" y="4153880"/>
                  <a:pt x="6874661" y="4140253"/>
                </a:cubicBezTo>
                <a:cubicBezTo>
                  <a:pt x="7057342" y="4094583"/>
                  <a:pt x="7418987" y="4105189"/>
                  <a:pt x="7484261" y="4102153"/>
                </a:cubicBezTo>
                <a:cubicBezTo>
                  <a:pt x="7670456" y="4055604"/>
                  <a:pt x="7335534" y="4145386"/>
                  <a:pt x="7611261" y="4038653"/>
                </a:cubicBezTo>
                <a:cubicBezTo>
                  <a:pt x="7885609" y="3932454"/>
                  <a:pt x="7850228" y="3944906"/>
                  <a:pt x="8055761" y="3924353"/>
                </a:cubicBezTo>
                <a:cubicBezTo>
                  <a:pt x="8148521" y="3899055"/>
                  <a:pt x="8226646" y="3885322"/>
                  <a:pt x="8309761" y="3835453"/>
                </a:cubicBezTo>
                <a:cubicBezTo>
                  <a:pt x="8338113" y="3818442"/>
                  <a:pt x="8358451" y="3790293"/>
                  <a:pt x="8385961" y="3771953"/>
                </a:cubicBezTo>
                <a:cubicBezTo>
                  <a:pt x="8409590" y="3756201"/>
                  <a:pt x="8437337" y="3747644"/>
                  <a:pt x="8462161" y="3733853"/>
                </a:cubicBezTo>
                <a:cubicBezTo>
                  <a:pt x="8504594" y="3710279"/>
                  <a:pt x="8549608" y="3668057"/>
                  <a:pt x="8576461" y="3632253"/>
                </a:cubicBezTo>
                <a:cubicBezTo>
                  <a:pt x="8593500" y="3609535"/>
                  <a:pt x="8600639" y="3580804"/>
                  <a:pt x="8614561" y="3556053"/>
                </a:cubicBezTo>
                <a:cubicBezTo>
                  <a:pt x="8638765" y="3513024"/>
                  <a:pt x="8668152" y="3472941"/>
                  <a:pt x="8690761" y="3429053"/>
                </a:cubicBezTo>
                <a:cubicBezTo>
                  <a:pt x="8740188" y="3333107"/>
                  <a:pt x="8830461" y="3136953"/>
                  <a:pt x="8830461" y="3136953"/>
                </a:cubicBezTo>
                <a:cubicBezTo>
                  <a:pt x="8843161" y="3077686"/>
                  <a:pt x="8858176" y="3018869"/>
                  <a:pt x="8868561" y="2959153"/>
                </a:cubicBezTo>
                <a:cubicBezTo>
                  <a:pt x="8872655" y="2935614"/>
                  <a:pt x="8892212" y="2735340"/>
                  <a:pt x="8893961" y="2717853"/>
                </a:cubicBezTo>
                <a:cubicBezTo>
                  <a:pt x="8868217" y="2357433"/>
                  <a:pt x="8917292" y="2632493"/>
                  <a:pt x="8855861" y="2501953"/>
                </a:cubicBezTo>
                <a:cubicBezTo>
                  <a:pt x="8828406" y="2443610"/>
                  <a:pt x="8779661" y="2324153"/>
                  <a:pt x="8779661" y="2324153"/>
                </a:cubicBezTo>
                <a:cubicBezTo>
                  <a:pt x="8771194" y="2264886"/>
                  <a:pt x="8774721" y="2202617"/>
                  <a:pt x="8754261" y="2146353"/>
                </a:cubicBezTo>
                <a:cubicBezTo>
                  <a:pt x="8739794" y="2106568"/>
                  <a:pt x="8698620" y="2081759"/>
                  <a:pt x="8678061" y="2044753"/>
                </a:cubicBezTo>
                <a:cubicBezTo>
                  <a:pt x="8655918" y="2004896"/>
                  <a:pt x="8644194" y="1960086"/>
                  <a:pt x="8627261" y="1917753"/>
                </a:cubicBezTo>
                <a:cubicBezTo>
                  <a:pt x="8572292" y="1532968"/>
                  <a:pt x="8649549" y="1902424"/>
                  <a:pt x="8538361" y="1638353"/>
                </a:cubicBezTo>
                <a:cubicBezTo>
                  <a:pt x="8464401" y="1462698"/>
                  <a:pt x="8550492" y="1532140"/>
                  <a:pt x="8462161" y="1473253"/>
                </a:cubicBezTo>
                <a:cubicBezTo>
                  <a:pt x="8451369" y="1440877"/>
                  <a:pt x="8410976" y="1316565"/>
                  <a:pt x="8398661" y="1295453"/>
                </a:cubicBezTo>
                <a:cubicBezTo>
                  <a:pt x="8386595" y="1274768"/>
                  <a:pt x="8360553" y="1264960"/>
                  <a:pt x="8347861" y="1244653"/>
                </a:cubicBezTo>
                <a:cubicBezTo>
                  <a:pt x="8317759" y="1196490"/>
                  <a:pt x="8297061" y="1143053"/>
                  <a:pt x="8271661" y="1092253"/>
                </a:cubicBezTo>
                <a:cubicBezTo>
                  <a:pt x="8182095" y="913120"/>
                  <a:pt x="8283312" y="1110685"/>
                  <a:pt x="8195461" y="952553"/>
                </a:cubicBezTo>
                <a:cubicBezTo>
                  <a:pt x="8186267" y="936003"/>
                  <a:pt x="8181420" y="916899"/>
                  <a:pt x="8170061" y="901753"/>
                </a:cubicBezTo>
                <a:cubicBezTo>
                  <a:pt x="8155693" y="882595"/>
                  <a:pt x="8133629" y="870111"/>
                  <a:pt x="8119261" y="850953"/>
                </a:cubicBezTo>
                <a:cubicBezTo>
                  <a:pt x="8107902" y="835807"/>
                  <a:pt x="8103254" y="816591"/>
                  <a:pt x="8093861" y="800153"/>
                </a:cubicBezTo>
                <a:cubicBezTo>
                  <a:pt x="8084246" y="783327"/>
                  <a:pt x="8039447" y="720339"/>
                  <a:pt x="8030361" y="711253"/>
                </a:cubicBezTo>
                <a:cubicBezTo>
                  <a:pt x="8019568" y="700460"/>
                  <a:pt x="8004961" y="694320"/>
                  <a:pt x="7992261" y="685853"/>
                </a:cubicBezTo>
                <a:cubicBezTo>
                  <a:pt x="7874711" y="489936"/>
                  <a:pt x="8032698" y="735146"/>
                  <a:pt x="7903361" y="584253"/>
                </a:cubicBezTo>
                <a:cubicBezTo>
                  <a:pt x="7839968" y="510294"/>
                  <a:pt x="7924159" y="545002"/>
                  <a:pt x="7827161" y="520753"/>
                </a:cubicBezTo>
                <a:lnTo>
                  <a:pt x="7789061" y="495353"/>
                </a:lnTo>
              </a:path>
            </a:pathLst>
          </a:custGeom>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27916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05000"/>
            <a:ext cx="3581400" cy="2514828"/>
          </a:xfrm>
        </p:spPr>
        <p:txBody>
          <a:bodyPr anchor="ctr">
            <a:normAutofit/>
          </a:bodyPr>
          <a:lstStyle/>
          <a:p>
            <a:pPr lvl="0"/>
            <a:r>
              <a:rPr lang="en-US" sz="4400" b="1" dirty="0" smtClean="0"/>
              <a:t>A focus on Preservation</a:t>
            </a:r>
            <a:endParaRPr lang="en-US" sz="4400" b="1" dirty="0"/>
          </a:p>
        </p:txBody>
      </p:sp>
      <p:sp>
        <p:nvSpPr>
          <p:cNvPr id="4" name="Date Placeholder 3"/>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21</a:t>
            </a:fld>
            <a:endParaRPr lang="en-US"/>
          </a:p>
        </p:txBody>
      </p:sp>
      <p:sp>
        <p:nvSpPr>
          <p:cNvPr id="3" name="TextBox 2"/>
          <p:cNvSpPr txBox="1"/>
          <p:nvPr/>
        </p:nvSpPr>
        <p:spPr>
          <a:xfrm>
            <a:off x="4572000" y="6139934"/>
            <a:ext cx="3989234" cy="369332"/>
          </a:xfrm>
          <a:prstGeom prst="rect">
            <a:avLst/>
          </a:prstGeom>
          <a:noFill/>
        </p:spPr>
        <p:txBody>
          <a:bodyPr wrap="none" rtlCol="0">
            <a:spAutoFit/>
          </a:bodyPr>
          <a:lstStyle/>
          <a:p>
            <a:r>
              <a:rPr lang="en-US" dirty="0" smtClean="0">
                <a:solidFill>
                  <a:schemeClr val="bg1"/>
                </a:solidFill>
              </a:rPr>
              <a:t>Darwin’s first evolutionary tree - 1837</a:t>
            </a:r>
            <a:endParaRPr lang="en-US" dirty="0">
              <a:solidFill>
                <a:schemeClr val="bg1"/>
              </a:solidFill>
            </a:endParaRPr>
          </a:p>
        </p:txBody>
      </p:sp>
      <p:pic>
        <p:nvPicPr>
          <p:cNvPr id="12290" name="Picture 2" descr="File:Preservation Hall Bass Drum.jpg"/>
          <p:cNvPicPr>
            <a:picLocks noChangeAspect="1" noChangeArrowheads="1"/>
          </p:cNvPicPr>
          <p:nvPr/>
        </p:nvPicPr>
        <p:blipFill rotWithShape="1">
          <a:blip r:embed="rId3">
            <a:extLst>
              <a:ext uri="{28A0092B-C50C-407E-A947-70E740481C1C}">
                <a14:useLocalDpi xmlns:a14="http://schemas.microsoft.com/office/drawing/2010/main" val="0"/>
              </a:ext>
            </a:extLst>
          </a:blip>
          <a:srcRect l="13833" t="2667" r="13519"/>
          <a:stretch/>
        </p:blipFill>
        <p:spPr bwMode="auto">
          <a:xfrm>
            <a:off x="3810000" y="964745"/>
            <a:ext cx="5333999" cy="535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31659"/>
      </p:ext>
    </p:extLst>
  </p:cSld>
  <p:clrMapOvr>
    <a:masterClrMapping/>
  </p:clrMapOvr>
  <p:transition spd="slow">
    <p:strips dir="l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372" y="838200"/>
            <a:ext cx="5153730" cy="51709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52400" y="1905000"/>
            <a:ext cx="3797300" cy="2286000"/>
          </a:xfrm>
        </p:spPr>
        <p:txBody>
          <a:bodyPr anchor="ctr">
            <a:normAutofit/>
          </a:bodyPr>
          <a:lstStyle/>
          <a:p>
            <a:pPr lvl="0"/>
            <a:r>
              <a:rPr lang="en-US" sz="4400" b="1" dirty="0" smtClean="0"/>
              <a:t>Preservation-based evolution</a:t>
            </a:r>
            <a:endParaRPr lang="en-US" sz="4400" b="1" dirty="0"/>
          </a:p>
        </p:txBody>
      </p:sp>
      <p:sp>
        <p:nvSpPr>
          <p:cNvPr id="4" name="Date Placeholder 3"/>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22</a:t>
            </a:fld>
            <a:endParaRPr lang="en-US"/>
          </a:p>
        </p:txBody>
      </p:sp>
      <p:sp>
        <p:nvSpPr>
          <p:cNvPr id="3" name="TextBox 2"/>
          <p:cNvSpPr txBox="1"/>
          <p:nvPr/>
        </p:nvSpPr>
        <p:spPr>
          <a:xfrm>
            <a:off x="4572000" y="6139934"/>
            <a:ext cx="3989234" cy="369332"/>
          </a:xfrm>
          <a:prstGeom prst="rect">
            <a:avLst/>
          </a:prstGeom>
          <a:noFill/>
        </p:spPr>
        <p:txBody>
          <a:bodyPr wrap="none" rtlCol="0">
            <a:spAutoFit/>
          </a:bodyPr>
          <a:lstStyle/>
          <a:p>
            <a:r>
              <a:rPr lang="en-US" dirty="0" smtClean="0">
                <a:solidFill>
                  <a:schemeClr val="bg1"/>
                </a:solidFill>
              </a:rPr>
              <a:t>Darwin’s first evolutionary tree - 1837</a:t>
            </a:r>
            <a:endParaRPr lang="en-US" dirty="0">
              <a:solidFill>
                <a:schemeClr val="bg1"/>
              </a:solidFill>
            </a:endParaRPr>
          </a:p>
        </p:txBody>
      </p:sp>
    </p:spTree>
    <p:extLst>
      <p:ext uri="{BB962C8B-B14F-4D97-AF65-F5344CB8AC3E}">
        <p14:creationId xmlns:p14="http://schemas.microsoft.com/office/powerpoint/2010/main" val="2562479644"/>
      </p:ext>
    </p:extLst>
  </p:cSld>
  <p:clrMapOvr>
    <a:masterClrMapping/>
  </p:clrMapOvr>
  <p:transition spd="slow">
    <p:strips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23</a:t>
            </a:fld>
            <a:endParaRPr 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245" y="1578935"/>
            <a:ext cx="5986073" cy="39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04800" y="1600200"/>
            <a:ext cx="4572000" cy="2819400"/>
          </a:xfrm>
        </p:spPr>
        <p:txBody>
          <a:bodyPr>
            <a:normAutofit/>
          </a:bodyPr>
          <a:lstStyle/>
          <a:p>
            <a:pPr lvl="2"/>
            <a:r>
              <a:rPr lang="en-US" sz="4400" b="1" dirty="0" smtClean="0"/>
              <a:t>Promoting standardization</a:t>
            </a:r>
            <a:br>
              <a:rPr lang="en-US" sz="4400" b="1" dirty="0" smtClean="0"/>
            </a:br>
            <a:r>
              <a:rPr lang="en-US" sz="4400" b="1" dirty="0" smtClean="0"/>
              <a:t>and interoperability</a:t>
            </a:r>
          </a:p>
        </p:txBody>
      </p:sp>
    </p:spTree>
    <p:extLst>
      <p:ext uri="{BB962C8B-B14F-4D97-AF65-F5344CB8AC3E}">
        <p14:creationId xmlns:p14="http://schemas.microsoft.com/office/powerpoint/2010/main" val="2245722855"/>
      </p:ext>
    </p:extLst>
  </p:cSld>
  <p:clrMapOvr>
    <a:masterClrMapping/>
  </p:clrMapOvr>
  <p:transition spd="slow">
    <p:strips dir="l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762000" y="2134850"/>
            <a:ext cx="3962400" cy="1446550"/>
          </a:xfrm>
        </p:spPr>
        <p:txBody>
          <a:bodyPr wrap="square">
            <a:spAutoFit/>
          </a:bodyPr>
          <a:lstStyle/>
          <a:p>
            <a:r>
              <a:rPr lang="en-US" dirty="0" smtClean="0"/>
              <a:t>Institutional strategies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0" y="685800"/>
            <a:ext cx="4286250" cy="571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US" smtClean="0"/>
              <a:t>November 9, 2013</a:t>
            </a:r>
            <a:endParaRPr lang="en-US"/>
          </a:p>
        </p:txBody>
      </p:sp>
      <p:sp>
        <p:nvSpPr>
          <p:cNvPr id="4" name="Slide Number Placeholder 3"/>
          <p:cNvSpPr>
            <a:spLocks noGrp="1"/>
          </p:cNvSpPr>
          <p:nvPr>
            <p:ph type="sldNum" sz="quarter" idx="12"/>
          </p:nvPr>
        </p:nvSpPr>
        <p:spPr/>
        <p:txBody>
          <a:bodyPr/>
          <a:lstStyle/>
          <a:p>
            <a:fld id="{DE9E2059-AE7A-4AD3-8904-DB5BCC9C33F4}" type="slidenum">
              <a:rPr lang="en-US" smtClean="0"/>
              <a:pPr/>
              <a:t>24</a:t>
            </a:fld>
            <a:endParaRPr lang="en-US"/>
          </a:p>
        </p:txBody>
      </p:sp>
    </p:spTree>
    <p:extLst>
      <p:ext uri="{BB962C8B-B14F-4D97-AF65-F5344CB8AC3E}">
        <p14:creationId xmlns:p14="http://schemas.microsoft.com/office/powerpoint/2010/main" val="722765568"/>
      </p:ext>
    </p:extLst>
  </p:cSld>
  <p:clrMapOvr>
    <a:masterClrMapping/>
  </p:clrMapOvr>
  <p:transition spd="slow">
    <p:strips dir="l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33600"/>
            <a:ext cx="4416056" cy="2819400"/>
          </a:xfrm>
        </p:spPr>
        <p:txBody>
          <a:bodyPr>
            <a:normAutofit/>
          </a:bodyPr>
          <a:lstStyle/>
          <a:p>
            <a:pPr lvl="2"/>
            <a:r>
              <a:rPr lang="en-US" sz="4400" b="1" dirty="0" smtClean="0"/>
              <a:t>A mission-driven business</a:t>
            </a:r>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25</a:t>
            </a:fld>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151" y="1147340"/>
            <a:ext cx="3776649" cy="47487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5403314"/>
      </p:ext>
    </p:extLst>
  </p:cSld>
  <p:clrMapOvr>
    <a:masterClrMapping/>
  </p:clrMapOvr>
  <p:transition spd="slow">
    <p:strips dir="l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71600"/>
            <a:ext cx="3048000" cy="2971800"/>
          </a:xfrm>
        </p:spPr>
        <p:txBody>
          <a:bodyPr/>
          <a:lstStyle/>
          <a:p>
            <a:r>
              <a:rPr lang="en-US" dirty="0" smtClean="0"/>
              <a:t>Open source</a:t>
            </a:r>
            <a:endParaRPr lang="en-US" dirty="0"/>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26</a:t>
            </a:fld>
            <a:endParaRPr lang="en-US"/>
          </a:p>
        </p:txBody>
      </p:sp>
      <p:pic>
        <p:nvPicPr>
          <p:cNvPr id="12290" name="Picture 2" descr="C:\Documents and Settings\Mike\Local Settings\Temporary Internet Files\Content.IE5\CJH5E1UW\MP90038596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676400"/>
            <a:ext cx="5760720"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267399"/>
      </p:ext>
    </p:extLst>
  </p:cSld>
  <p:clrMapOvr>
    <a:masterClrMapping/>
  </p:clrMapOvr>
  <p:transition spd="slow">
    <p:strips dir="l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76400"/>
            <a:ext cx="3924300" cy="2743200"/>
          </a:xfrm>
        </p:spPr>
        <p:txBody>
          <a:bodyPr/>
          <a:lstStyle/>
          <a:p>
            <a:pPr lvl="2"/>
            <a:r>
              <a:rPr lang="en-US" sz="4400" b="1" dirty="0" smtClean="0"/>
              <a:t>One keeper of the format and software</a:t>
            </a:r>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27</a:t>
            </a:fld>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1367" y="587449"/>
            <a:ext cx="4286250" cy="571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3792552"/>
      </p:ext>
    </p:extLst>
  </p:cSld>
  <p:clrMapOvr>
    <a:masterClrMapping/>
  </p:clrMapOvr>
  <p:transition spd="slow">
    <p:strips dir="l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990600"/>
            <a:ext cx="7124700" cy="1066800"/>
          </a:xfrm>
        </p:spPr>
        <p:txBody>
          <a:bodyPr>
            <a:noAutofit/>
          </a:bodyPr>
          <a:lstStyle/>
          <a:p>
            <a:pPr lvl="2"/>
            <a:r>
              <a:rPr lang="en-US" sz="4000" b="1" dirty="0" smtClean="0"/>
              <a:t>Long-term institutional support</a:t>
            </a:r>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28</a:t>
            </a:fld>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209800"/>
            <a:ext cx="6220847" cy="41290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200400" y="5791200"/>
            <a:ext cx="388620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600" dirty="0" smtClean="0">
                <a:solidFill>
                  <a:schemeClr val="bg1"/>
                </a:solidFill>
                <a:effectLst>
                  <a:outerShdw blurRad="38100" dist="38100" dir="2700000" algn="tl">
                    <a:srgbClr val="000000">
                      <a:alpha val="43137"/>
                    </a:srgbClr>
                  </a:outerShdw>
                </a:effectLst>
                <a:latin typeface="Arial" pitchFamily="34" charset="0"/>
                <a:cs typeface="Arial" pitchFamily="34" charset="0"/>
              </a:rPr>
              <a:t>The National Archives, Washington, D.C.</a:t>
            </a:r>
            <a:endParaRPr lang="en-US" sz="1800" dirty="0" smtClean="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1375088356"/>
      </p:ext>
    </p:extLst>
  </p:cSld>
  <p:clrMapOvr>
    <a:masterClrMapping/>
  </p:clrMapOvr>
  <p:transition spd="slow">
    <p:strips dir="l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752600"/>
            <a:ext cx="7010400" cy="533400"/>
          </a:xfrm>
        </p:spPr>
        <p:txBody>
          <a:bodyPr>
            <a:normAutofit fontScale="90000"/>
          </a:bodyPr>
          <a:lstStyle/>
          <a:p>
            <a:pPr lvl="2"/>
            <a:r>
              <a:rPr lang="en-US" sz="4400" b="1" dirty="0" smtClean="0"/>
              <a:t>Human, financial, legal foundations for sustainability</a:t>
            </a:r>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29</a:t>
            </a:fld>
            <a:endParaRPr lang="en-US"/>
          </a:p>
        </p:txBody>
      </p:sp>
      <p:pic>
        <p:nvPicPr>
          <p:cNvPr id="13316" name="Picture 4" descr="C:\Documents and Settings\Mike\Local Settings\Temporary Internet Files\Content.IE5\G7XYDVL2\MC90039078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151455"/>
            <a:ext cx="2751557" cy="256354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Documents and Settings\Mike\Local Settings\Temporary Internet Files\Content.IE5\G7XYDVL2\MC90029251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200" y="3812578"/>
            <a:ext cx="2743200" cy="2207222"/>
          </a:xfrm>
          <a:prstGeom prst="rect">
            <a:avLst/>
          </a:prstGeom>
          <a:noFill/>
          <a:extLst>
            <a:ext uri="{909E8E84-426E-40DD-AFC4-6F175D3DCCD1}">
              <a14:hiddenFill xmlns:a14="http://schemas.microsoft.com/office/drawing/2010/main">
                <a:solidFill>
                  <a:srgbClr val="FFFFFF"/>
                </a:solidFill>
              </a14:hiddenFill>
            </a:ext>
          </a:extLst>
        </p:spPr>
      </p:pic>
      <p:pic>
        <p:nvPicPr>
          <p:cNvPr id="13319" name="Picture 7" descr="C:\Documents and Settings\Mike\Local Settings\Temporary Internet Files\Content.IE5\HUSOA58Y\MC90031099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9400" y="3200400"/>
            <a:ext cx="2212832" cy="215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259371"/>
      </p:ext>
    </p:extLst>
  </p:cSld>
  <p:clrMapOvr>
    <a:masterClrMapping/>
  </p:clrMapOvr>
  <p:transition spd="slow">
    <p:strips dir="l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Doing business in academia</a:t>
            </a:r>
            <a:endParaRPr lang="en-US" dirty="0"/>
          </a:p>
        </p:txBody>
      </p:sp>
      <p:sp>
        <p:nvSpPr>
          <p:cNvPr id="4" name="Date Placeholder 3"/>
          <p:cNvSpPr>
            <a:spLocks noGrp="1"/>
          </p:cNvSpPr>
          <p:nvPr>
            <p:ph type="dt" sz="half" idx="10"/>
          </p:nvPr>
        </p:nvSpPr>
        <p:spPr/>
        <p:txBody>
          <a:bodyPr/>
          <a:lstStyle/>
          <a:p>
            <a:pPr>
              <a:defRPr/>
            </a:pPr>
            <a:r>
              <a:rPr lang="en-US" smtClean="0"/>
              <a:t>November 9, 2013</a:t>
            </a:r>
            <a:endParaRPr lang="en-US" dirty="0"/>
          </a:p>
        </p:txBody>
      </p:sp>
      <p:sp>
        <p:nvSpPr>
          <p:cNvPr id="6" name="Slide Number Placeholder 5"/>
          <p:cNvSpPr>
            <a:spLocks noGrp="1"/>
          </p:cNvSpPr>
          <p:nvPr>
            <p:ph type="sldNum" sz="quarter" idx="12"/>
          </p:nvPr>
        </p:nvSpPr>
        <p:spPr/>
        <p:txBody>
          <a:bodyPr/>
          <a:lstStyle/>
          <a:p>
            <a:pPr>
              <a:defRPr/>
            </a:pPr>
            <a:fld id="{CCED4385-CCCA-4BBF-AB19-415EBC87934F}" type="slidenum">
              <a:rPr lang="en-US" smtClean="0"/>
              <a:pPr>
                <a:defRPr/>
              </a:pPr>
              <a:t>3</a:t>
            </a:fld>
            <a:endParaRPr lang="en-US" dirty="0"/>
          </a:p>
        </p:txBody>
      </p:sp>
      <p:pic>
        <p:nvPicPr>
          <p:cNvPr id="35844" name="Picture 4" descr="File:Academia 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152" y="1003540"/>
            <a:ext cx="5343525" cy="5248275"/>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bwMode="auto">
          <a:xfrm>
            <a:off x="762000" y="502584"/>
            <a:ext cx="2514600" cy="888521"/>
          </a:xfrm>
          <a:prstGeom prst="wedgeEllipseCallout">
            <a:avLst>
              <a:gd name="adj1" fmla="val 36434"/>
              <a:gd name="adj2" fmla="val 200585"/>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rmAutofit lnSpcReduction="10000"/>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latin typeface="Arial" pitchFamily="34" charset="0"/>
                <a:cs typeface="Arial" pitchFamily="34" charset="0"/>
              </a:rPr>
              <a:t>We deliver papers, </a:t>
            </a:r>
            <a:br>
              <a:rPr lang="en-US" sz="1800" dirty="0" smtClean="0">
                <a:latin typeface="Arial" pitchFamily="34" charset="0"/>
                <a:cs typeface="Arial" pitchFamily="34" charset="0"/>
              </a:rPr>
            </a:br>
            <a:r>
              <a:rPr lang="en-US" sz="1800" dirty="0" smtClean="0">
                <a:latin typeface="Arial" pitchFamily="34" charset="0"/>
                <a:cs typeface="Arial" pitchFamily="34" charset="0"/>
              </a:rPr>
              <a:t>not software</a:t>
            </a:r>
            <a:r>
              <a:rPr lang="en-US" sz="1800" dirty="0">
                <a:latin typeface="Arial" pitchFamily="34" charset="0"/>
                <a:cs typeface="Arial" pitchFamily="34" charset="0"/>
              </a:rPr>
              <a:t>.</a:t>
            </a:r>
            <a:endParaRPr lang="en-US" sz="1800" dirty="0" smtClean="0">
              <a:latin typeface="Arial" pitchFamily="34" charset="0"/>
              <a:cs typeface="Arial" pitchFamily="34" charset="0"/>
            </a:endParaRPr>
          </a:p>
        </p:txBody>
      </p:sp>
      <p:sp>
        <p:nvSpPr>
          <p:cNvPr id="10" name="Oval Callout 9"/>
          <p:cNvSpPr/>
          <p:nvPr/>
        </p:nvSpPr>
        <p:spPr bwMode="auto">
          <a:xfrm>
            <a:off x="6375400" y="380730"/>
            <a:ext cx="2705100" cy="984975"/>
          </a:xfrm>
          <a:prstGeom prst="wedgeEllipseCallout">
            <a:avLst>
              <a:gd name="adj1" fmla="val -114293"/>
              <a:gd name="adj2" fmla="val 128012"/>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latin typeface="Arial" pitchFamily="34" charset="0"/>
                <a:cs typeface="Arial" pitchFamily="34" charset="0"/>
              </a:rPr>
              <a:t>Data preservation?</a:t>
            </a:r>
            <a:br>
              <a:rPr lang="en-US" sz="1800" dirty="0" smtClean="0">
                <a:latin typeface="Arial" pitchFamily="34" charset="0"/>
                <a:cs typeface="Arial" pitchFamily="34" charset="0"/>
              </a:rPr>
            </a:br>
            <a:r>
              <a:rPr lang="en-US" sz="1800" dirty="0" smtClean="0">
                <a:latin typeface="Arial" pitchFamily="34" charset="0"/>
                <a:cs typeface="Arial" pitchFamily="34" charset="0"/>
              </a:rPr>
              <a:t>Talk to the librarian.</a:t>
            </a:r>
          </a:p>
        </p:txBody>
      </p:sp>
      <p:sp>
        <p:nvSpPr>
          <p:cNvPr id="11" name="Oval Callout 10"/>
          <p:cNvSpPr/>
          <p:nvPr/>
        </p:nvSpPr>
        <p:spPr bwMode="auto">
          <a:xfrm>
            <a:off x="6731000" y="1526475"/>
            <a:ext cx="2438400" cy="1138527"/>
          </a:xfrm>
          <a:prstGeom prst="wedgeEllipseCallout">
            <a:avLst>
              <a:gd name="adj1" fmla="val -114891"/>
              <a:gd name="adj2" fmla="val 65532"/>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en-US" sz="1800" dirty="0">
                <a:latin typeface="Arial" pitchFamily="34" charset="0"/>
                <a:cs typeface="Arial" pitchFamily="34" charset="0"/>
              </a:rPr>
              <a:t>I can do that </a:t>
            </a:r>
            <a:r>
              <a:rPr lang="en-US" sz="1800" dirty="0" smtClean="0">
                <a:latin typeface="Arial" pitchFamily="34" charset="0"/>
                <a:cs typeface="Arial" pitchFamily="34" charset="0"/>
              </a:rPr>
              <a:t/>
            </a:r>
            <a:br>
              <a:rPr lang="en-US" sz="1800" dirty="0" smtClean="0">
                <a:latin typeface="Arial" pitchFamily="34" charset="0"/>
                <a:cs typeface="Arial" pitchFamily="34" charset="0"/>
              </a:rPr>
            </a:br>
            <a:r>
              <a:rPr lang="en-US" sz="1800" dirty="0" smtClean="0">
                <a:latin typeface="Arial" pitchFamily="34" charset="0"/>
                <a:cs typeface="Arial" pitchFamily="34" charset="0"/>
              </a:rPr>
              <a:t>for </a:t>
            </a:r>
            <a:r>
              <a:rPr lang="en-US" sz="1800" dirty="0">
                <a:latin typeface="Arial" pitchFamily="34" charset="0"/>
                <a:cs typeface="Arial" pitchFamily="34" charset="0"/>
              </a:rPr>
              <a:t>you </a:t>
            </a:r>
            <a:r>
              <a:rPr lang="en-US" sz="1800" dirty="0" smtClean="0">
                <a:latin typeface="Arial" pitchFamily="34" charset="0"/>
                <a:cs typeface="Arial" pitchFamily="34" charset="0"/>
              </a:rPr>
              <a:t>maybe </a:t>
            </a:r>
            <a:br>
              <a:rPr lang="en-US" sz="1800" dirty="0" smtClean="0">
                <a:latin typeface="Arial" pitchFamily="34" charset="0"/>
                <a:cs typeface="Arial" pitchFamily="34" charset="0"/>
              </a:rPr>
            </a:br>
            <a:r>
              <a:rPr lang="en-US" sz="1800" dirty="0" smtClean="0">
                <a:latin typeface="Arial" pitchFamily="34" charset="0"/>
                <a:cs typeface="Arial" pitchFamily="34" charset="0"/>
              </a:rPr>
              <a:t>by next year.</a:t>
            </a:r>
            <a:endParaRPr lang="en-US" sz="1800" dirty="0">
              <a:latin typeface="Arial" pitchFamily="34" charset="0"/>
              <a:cs typeface="Arial" pitchFamily="34" charset="0"/>
            </a:endParaRPr>
          </a:p>
        </p:txBody>
      </p:sp>
      <p:sp>
        <p:nvSpPr>
          <p:cNvPr id="12" name="Oval Callout 11"/>
          <p:cNvSpPr/>
          <p:nvPr/>
        </p:nvSpPr>
        <p:spPr bwMode="auto">
          <a:xfrm>
            <a:off x="7315200" y="3191908"/>
            <a:ext cx="1828800" cy="871537"/>
          </a:xfrm>
          <a:prstGeom prst="wedgeEllipseCallout">
            <a:avLst>
              <a:gd name="adj1" fmla="val -84193"/>
              <a:gd name="adj2" fmla="val -22760"/>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lnSpcReduction="10000"/>
          </a:bodyPr>
          <a:lstStyle/>
          <a:p>
            <a:pPr marL="0" marR="0" indent="0" algn="l" defTabSz="914400" rtl="0" eaLnBrk="1" fontAlgn="base" latinLnBrk="0" hangingPunct="1">
              <a:lnSpc>
                <a:spcPct val="100000"/>
              </a:lnSpc>
              <a:spcBef>
                <a:spcPct val="0"/>
              </a:spcBef>
              <a:spcAft>
                <a:spcPct val="0"/>
              </a:spcAft>
              <a:buClrTx/>
              <a:buSzTx/>
              <a:buFontTx/>
              <a:buNone/>
              <a:tabLst/>
            </a:pPr>
            <a:r>
              <a:rPr lang="en-US" sz="1800" dirty="0" smtClean="0">
                <a:latin typeface="Arial" pitchFamily="34" charset="0"/>
                <a:cs typeface="Arial" pitchFamily="34" charset="0"/>
              </a:rPr>
              <a:t>No profits </a:t>
            </a:r>
            <a:br>
              <a:rPr lang="en-US" sz="1800" dirty="0" smtClean="0">
                <a:latin typeface="Arial" pitchFamily="34" charset="0"/>
                <a:cs typeface="Arial" pitchFamily="34" charset="0"/>
              </a:rPr>
            </a:br>
            <a:r>
              <a:rPr lang="en-US" sz="1800" dirty="0" smtClean="0">
                <a:latin typeface="Arial" pitchFamily="34" charset="0"/>
                <a:cs typeface="Arial" pitchFamily="34" charset="0"/>
              </a:rPr>
              <a:t>allowed here!</a:t>
            </a:r>
          </a:p>
        </p:txBody>
      </p:sp>
    </p:spTree>
    <p:custDataLst>
      <p:tags r:id="rId1"/>
    </p:custDataLst>
    <p:extLst>
      <p:ext uri="{BB962C8B-B14F-4D97-AF65-F5344CB8AC3E}">
        <p14:creationId xmlns:p14="http://schemas.microsoft.com/office/powerpoint/2010/main" val="430334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400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5000"/>
                            </p:stCondLst>
                            <p:childTnLst>
                              <p:par>
                                <p:cTn id="13" presetID="22" presetClass="entr" presetSubtype="4" fill="hold" grpId="0" nodeType="afterEffect">
                                  <p:stCondLst>
                                    <p:cond delay="400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9500"/>
                            </p:stCondLst>
                            <p:childTnLst>
                              <p:par>
                                <p:cTn id="17" presetID="22" presetClass="entr" presetSubtype="4" fill="hold" grpId="0" nodeType="afterEffect">
                                  <p:stCondLst>
                                    <p:cond delay="400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533400" y="2743200"/>
            <a:ext cx="3200400" cy="1143000"/>
          </a:xfrm>
        </p:spPr>
        <p:txBody>
          <a:bodyPr>
            <a:noAutofit/>
          </a:bodyPr>
          <a:lstStyle/>
          <a:p>
            <a:r>
              <a:rPr lang="en-US" dirty="0"/>
              <a:t>Business </a:t>
            </a:r>
            <a:r>
              <a:rPr lang="en-US" dirty="0" smtClean="0"/>
              <a:t>model</a:t>
            </a:r>
            <a:endParaRPr lang="en-US" dirty="0"/>
          </a:p>
        </p:txBody>
      </p:sp>
      <p:sp>
        <p:nvSpPr>
          <p:cNvPr id="2" name="Date Placeholder 1"/>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3F7BADAE-347E-41EE-9D4D-0980E7C54A4C}" type="slidenum">
              <a:rPr lang="en-US"/>
              <a:pPr/>
              <a:t>30</a:t>
            </a:fld>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680" y="381000"/>
            <a:ext cx="4893281" cy="60626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1160857"/>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31</a:t>
            </a:fld>
            <a:endParaRPr lang="en-US"/>
          </a:p>
        </p:txBody>
      </p:sp>
      <p:sp>
        <p:nvSpPr>
          <p:cNvPr id="2" name="Title 1"/>
          <p:cNvSpPr>
            <a:spLocks noGrp="1"/>
          </p:cNvSpPr>
          <p:nvPr>
            <p:ph type="title"/>
          </p:nvPr>
        </p:nvSpPr>
        <p:spPr>
          <a:xfrm>
            <a:off x="12700" y="1600200"/>
            <a:ext cx="4254500" cy="2819400"/>
          </a:xfrm>
        </p:spPr>
        <p:txBody>
          <a:bodyPr>
            <a:normAutofit/>
          </a:bodyPr>
          <a:lstStyle/>
          <a:p>
            <a:pPr lvl="2"/>
            <a:r>
              <a:rPr lang="en-US" sz="4400" b="1" dirty="0" smtClean="0"/>
              <a:t>A virtual organization</a:t>
            </a:r>
          </a:p>
        </p:txBody>
      </p:sp>
      <p:pic>
        <p:nvPicPr>
          <p:cNvPr id="7" name="Picture 6" descr="200235995-0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990600"/>
            <a:ext cx="4903788" cy="4903788"/>
          </a:xfrm>
          <a:prstGeom prst="rect">
            <a:avLst/>
          </a:prstGeom>
          <a:noFill/>
          <a:ln>
            <a:noFill/>
          </a:ln>
          <a:extLst>
            <a:ext uri="{909E8E84-426E-40DD-AFC4-6F175D3DCCD1}">
              <a14:hiddenFill xmlns:a14="http://schemas.microsoft.com/office/drawing/2010/main">
                <a:solidFill>
                  <a:srgbClr val="FFFFFF">
                    <a:alpha val="50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342660"/>
      </p:ext>
    </p:extLst>
  </p:cSld>
  <p:clrMapOvr>
    <a:masterClrMapping/>
  </p:clrMapOvr>
  <p:transition spd="slow">
    <p:strips dir="l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End</a:t>
            </a:r>
            <a:endParaRPr lang="en-US" dirty="0"/>
          </a:p>
        </p:txBody>
      </p:sp>
      <p:sp>
        <p:nvSpPr>
          <p:cNvPr id="3" name="Date Placeholder 2"/>
          <p:cNvSpPr>
            <a:spLocks noGrp="1"/>
          </p:cNvSpPr>
          <p:nvPr>
            <p:ph type="dt" sz="half" idx="10"/>
          </p:nvPr>
        </p:nvSpPr>
        <p:spPr/>
        <p:txBody>
          <a:bodyPr/>
          <a:lstStyle/>
          <a:p>
            <a:r>
              <a:rPr lang="en-US" smtClean="0"/>
              <a:t>November 9, 2013</a:t>
            </a:r>
            <a:endParaRPr lang="en-US"/>
          </a:p>
        </p:txBody>
      </p:sp>
      <p:sp>
        <p:nvSpPr>
          <p:cNvPr id="5" name="Slide Number Placeholder 4"/>
          <p:cNvSpPr>
            <a:spLocks noGrp="1"/>
          </p:cNvSpPr>
          <p:nvPr>
            <p:ph type="sldNum" sz="quarter" idx="12"/>
          </p:nvPr>
        </p:nvSpPr>
        <p:spPr/>
        <p:txBody>
          <a:bodyPr/>
          <a:lstStyle/>
          <a:p>
            <a:fld id="{DE9E2059-AE7A-4AD3-8904-DB5BCC9C33F4}" type="slidenum">
              <a:rPr lang="en-US" smtClean="0"/>
              <a:pPr/>
              <a:t>32</a:t>
            </a:fld>
            <a:endParaRPr lang="en-US"/>
          </a:p>
        </p:txBody>
      </p:sp>
    </p:spTree>
    <p:extLst>
      <p:ext uri="{BB962C8B-B14F-4D97-AF65-F5344CB8AC3E}">
        <p14:creationId xmlns:p14="http://schemas.microsoft.com/office/powerpoint/2010/main" val="152262564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pPr>
              <a:defRPr/>
            </a:pPr>
            <a:r>
              <a:rPr lang="en-US" smtClean="0"/>
              <a:t>November 9, 2013</a:t>
            </a:r>
            <a:endParaRPr lang="en-US" dirty="0"/>
          </a:p>
        </p:txBody>
      </p:sp>
      <p:sp>
        <p:nvSpPr>
          <p:cNvPr id="5" name="Slide Number Placeholder 4"/>
          <p:cNvSpPr>
            <a:spLocks noGrp="1"/>
          </p:cNvSpPr>
          <p:nvPr>
            <p:ph type="sldNum" sz="quarter" idx="12"/>
          </p:nvPr>
        </p:nvSpPr>
        <p:spPr/>
        <p:txBody>
          <a:bodyPr/>
          <a:lstStyle/>
          <a:p>
            <a:pPr>
              <a:defRPr/>
            </a:pPr>
            <a:fld id="{88678B8A-9384-4125-AA59-65CF431E3163}" type="slidenum">
              <a:rPr lang="en-US" smtClean="0"/>
              <a:pPr>
                <a:defRPr/>
              </a:pPr>
              <a:t>4</a:t>
            </a:fld>
            <a:endParaRPr lang="en-US" dirty="0"/>
          </a:p>
        </p:txBody>
      </p:sp>
      <p:pic>
        <p:nvPicPr>
          <p:cNvPr id="389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2641" b="34185"/>
          <a:stretch/>
        </p:blipFill>
        <p:spPr bwMode="auto">
          <a:xfrm rot="19900592">
            <a:off x="2604704" y="741750"/>
            <a:ext cx="4097651" cy="51206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921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Missions and Goals</a:t>
            </a:r>
            <a:endParaRPr lang="en-US" dirty="0"/>
          </a:p>
        </p:txBody>
      </p:sp>
      <p:sp>
        <p:nvSpPr>
          <p:cNvPr id="3" name="Content Placeholder 2"/>
          <p:cNvSpPr>
            <a:spLocks noGrp="1"/>
          </p:cNvSpPr>
          <p:nvPr>
            <p:ph idx="1"/>
          </p:nvPr>
        </p:nvSpPr>
        <p:spPr/>
        <p:txBody>
          <a:bodyPr>
            <a:normAutofit/>
          </a:bodyPr>
          <a:lstStyle/>
          <a:p>
            <a:r>
              <a:rPr lang="en-US" dirty="0" smtClean="0"/>
              <a:t>The five missions</a:t>
            </a:r>
          </a:p>
          <a:p>
            <a:pPr lvl="1"/>
            <a:r>
              <a:rPr lang="en-US" dirty="0" smtClean="0"/>
              <a:t>Public</a:t>
            </a:r>
          </a:p>
          <a:p>
            <a:pPr lvl="1"/>
            <a:r>
              <a:rPr lang="en-US" dirty="0" smtClean="0"/>
              <a:t>Software</a:t>
            </a:r>
          </a:p>
          <a:p>
            <a:pPr lvl="1"/>
            <a:r>
              <a:rPr lang="en-US" dirty="0" smtClean="0"/>
              <a:t>Service</a:t>
            </a:r>
          </a:p>
          <a:p>
            <a:pPr lvl="1"/>
            <a:r>
              <a:rPr lang="en-US" dirty="0" smtClean="0"/>
              <a:t>Human</a:t>
            </a:r>
          </a:p>
          <a:p>
            <a:pPr lvl="1"/>
            <a:r>
              <a:rPr lang="en-US" dirty="0" smtClean="0"/>
              <a:t>Financial/Structural</a:t>
            </a:r>
          </a:p>
        </p:txBody>
      </p:sp>
      <p:sp>
        <p:nvSpPr>
          <p:cNvPr id="4" name="Date Placeholder 3"/>
          <p:cNvSpPr>
            <a:spLocks noGrp="1"/>
          </p:cNvSpPr>
          <p:nvPr>
            <p:ph type="dt" sz="half" idx="10"/>
          </p:nvPr>
        </p:nvSpPr>
        <p:spPr/>
        <p:txBody>
          <a:bodyPr/>
          <a:lstStyle/>
          <a:p>
            <a:pPr>
              <a:defRPr/>
            </a:pPr>
            <a:r>
              <a:rPr lang="en-US" smtClean="0"/>
              <a:t>November 9, 2013</a:t>
            </a:r>
            <a:endParaRPr lang="en-US" dirty="0"/>
          </a:p>
        </p:txBody>
      </p:sp>
      <p:sp>
        <p:nvSpPr>
          <p:cNvPr id="6" name="Slide Number Placeholder 5"/>
          <p:cNvSpPr>
            <a:spLocks noGrp="1"/>
          </p:cNvSpPr>
          <p:nvPr>
            <p:ph type="sldNum" sz="quarter" idx="12"/>
          </p:nvPr>
        </p:nvSpPr>
        <p:spPr/>
        <p:txBody>
          <a:bodyPr/>
          <a:lstStyle/>
          <a:p>
            <a:pPr>
              <a:defRPr/>
            </a:pPr>
            <a:fld id="{CCED4385-CCCA-4BBF-AB19-415EBC87934F}" type="slidenum">
              <a:rPr lang="en-US" smtClean="0"/>
              <a:pPr>
                <a:defRPr/>
              </a:pPr>
              <a:t>5</a:t>
            </a:fld>
            <a:endParaRPr lang="en-US" dirty="0"/>
          </a:p>
        </p:txBody>
      </p:sp>
    </p:spTree>
    <p:extLst>
      <p:ext uri="{BB962C8B-B14F-4D97-AF65-F5344CB8AC3E}">
        <p14:creationId xmlns:p14="http://schemas.microsoft.com/office/powerpoint/2010/main" val="3154267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6"/>
          <p:cNvSpPr>
            <a:spLocks noGrp="1"/>
          </p:cNvSpPr>
          <p:nvPr>
            <p:ph type="title"/>
          </p:nvPr>
        </p:nvSpPr>
        <p:spPr>
          <a:xfrm>
            <a:off x="990600" y="3276600"/>
            <a:ext cx="7010400" cy="533400"/>
          </a:xfrm>
        </p:spPr>
        <p:txBody>
          <a:bodyPr>
            <a:normAutofit fontScale="90000"/>
          </a:bodyPr>
          <a:lstStyle/>
          <a:p>
            <a:r>
              <a:rPr lang="en-US" dirty="0" smtClean="0"/>
              <a:t>HDF Group Mission </a:t>
            </a:r>
            <a:br>
              <a:rPr lang="en-US" dirty="0" smtClean="0"/>
            </a:br>
            <a:r>
              <a:rPr lang="en-US" dirty="0" smtClean="0"/>
              <a:t/>
            </a:r>
            <a:br>
              <a:rPr lang="en-US" dirty="0" smtClean="0"/>
            </a:br>
            <a:r>
              <a:rPr lang="en-US" dirty="0" smtClean="0"/>
              <a:t>To ensure long-term accessibility of HDF data through sustainable development and support of HDF technologies.</a:t>
            </a:r>
          </a:p>
        </p:txBody>
      </p:sp>
      <p:sp>
        <p:nvSpPr>
          <p:cNvPr id="35843" name="Date Placeholder 3"/>
          <p:cNvSpPr>
            <a:spLocks noGrp="1"/>
          </p:cNvSpPr>
          <p:nvPr>
            <p:ph type="dt" sz="half" idx="10"/>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mtClean="0">
                <a:solidFill>
                  <a:schemeClr val="bg1"/>
                </a:solidFill>
              </a:rPr>
              <a:t>November 9, 2013</a:t>
            </a:r>
            <a:endParaRPr lang="en-US">
              <a:solidFill>
                <a:schemeClr val="bg1"/>
              </a:solidFill>
            </a:endParaRPr>
          </a:p>
        </p:txBody>
      </p:sp>
      <p:sp>
        <p:nvSpPr>
          <p:cNvPr id="35845" name="Slide Number Placeholder 4"/>
          <p:cNvSpPr>
            <a:spLocks noGrp="1"/>
          </p:cNvSpPr>
          <p:nvPr>
            <p:ph type="sldNum" sz="quarter" idx="12"/>
          </p:nvPr>
        </p:nvSpPr>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fld id="{72D2205B-202F-457D-A53B-A1991631C745}" type="slidenum">
              <a:rPr lang="en-US" smtClean="0">
                <a:solidFill>
                  <a:schemeClr val="bg1"/>
                </a:solidFill>
              </a:rPr>
              <a:pPr/>
              <a:t>6</a:t>
            </a:fld>
            <a:endParaRPr lang="en-US">
              <a:solidFill>
                <a:schemeClr val="bg1"/>
              </a:solidFill>
            </a:endParaRPr>
          </a:p>
        </p:txBody>
      </p:sp>
    </p:spTree>
    <p:extLst>
      <p:ext uri="{BB962C8B-B14F-4D97-AF65-F5344CB8AC3E}">
        <p14:creationId xmlns:p14="http://schemas.microsoft.com/office/powerpoint/2010/main" val="919806567"/>
      </p:ext>
    </p:extLst>
  </p:cSld>
  <p:clrMapOvr>
    <a:masterClrMapping/>
  </p:clrMapOvr>
  <p:transition spd="slow">
    <p:strips dir="l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Documents and Settings\Mike\Local Settings\Temporary Internet Files\Content.IE5\Z30NL1QG\MC90033252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457199"/>
            <a:ext cx="5638800" cy="5546497"/>
          </a:xfrm>
          <a:prstGeom prst="rect">
            <a:avLst/>
          </a:prstGeom>
          <a:noFill/>
          <a:extLst>
            <a:ext uri="{909E8E84-426E-40DD-AFC4-6F175D3DCCD1}">
              <a14:hiddenFill xmlns:a14="http://schemas.microsoft.com/office/drawing/2010/main">
                <a:solidFill>
                  <a:srgbClr val="FFFFFF"/>
                </a:solidFill>
              </a14:hiddenFill>
            </a:ext>
          </a:extLst>
        </p:spPr>
      </p:pic>
      <p:sp>
        <p:nvSpPr>
          <p:cNvPr id="311301" name="Rectangle 5"/>
          <p:cNvSpPr>
            <a:spLocks noGrp="1" noChangeArrowheads="1"/>
          </p:cNvSpPr>
          <p:nvPr>
            <p:ph type="title"/>
          </p:nvPr>
        </p:nvSpPr>
        <p:spPr>
          <a:xfrm>
            <a:off x="381000" y="4038600"/>
            <a:ext cx="4876800" cy="1600200"/>
          </a:xfrm>
        </p:spPr>
        <p:txBody>
          <a:bodyPr>
            <a:normAutofit/>
          </a:bodyPr>
          <a:lstStyle/>
          <a:p>
            <a:r>
              <a:rPr lang="en-US" dirty="0" smtClean="0"/>
              <a:t>Spinning off</a:t>
            </a:r>
            <a:endParaRPr lang="en-US" dirty="0"/>
          </a:p>
        </p:txBody>
      </p:sp>
      <p:sp>
        <p:nvSpPr>
          <p:cNvPr id="2" name="Date Placeholder 1"/>
          <p:cNvSpPr>
            <a:spLocks noGrp="1"/>
          </p:cNvSpPr>
          <p:nvPr>
            <p:ph type="dt" sz="half" idx="10"/>
          </p:nvPr>
        </p:nvSpPr>
        <p:spPr/>
        <p:txBody>
          <a:bodyPr/>
          <a:lstStyle/>
          <a:p>
            <a:r>
              <a:rPr lang="en-US" smtClean="0"/>
              <a:t>November 9, 2013</a:t>
            </a:r>
            <a:endParaRPr lang="en-US"/>
          </a:p>
        </p:txBody>
      </p:sp>
      <p:sp>
        <p:nvSpPr>
          <p:cNvPr id="6" name="Rectangle 1042"/>
          <p:cNvSpPr>
            <a:spLocks noGrp="1" noChangeArrowheads="1"/>
          </p:cNvSpPr>
          <p:nvPr>
            <p:ph type="sldNum" sz="quarter" idx="12"/>
          </p:nvPr>
        </p:nvSpPr>
        <p:spPr/>
        <p:txBody>
          <a:bodyPr/>
          <a:lstStyle/>
          <a:p>
            <a:fld id="{02AD4EDC-519D-486D-9391-61489B9DD9AA}" type="slidenum">
              <a:rPr lang="en-US"/>
              <a:pPr/>
              <a:t>7</a:t>
            </a:fld>
            <a:endParaRPr lang="en-US"/>
          </a:p>
        </p:txBody>
      </p:sp>
      <p:sp>
        <p:nvSpPr>
          <p:cNvPr id="4" name="Rectangle 3"/>
          <p:cNvSpPr/>
          <p:nvPr/>
        </p:nvSpPr>
        <p:spPr>
          <a:xfrm>
            <a:off x="304800" y="1219200"/>
            <a:ext cx="4572000" cy="2603790"/>
          </a:xfrm>
          <a:prstGeom prst="rect">
            <a:avLst/>
          </a:prstGeom>
        </p:spPr>
        <p:txBody>
          <a:bodyPr>
            <a:spAutoFit/>
          </a:bodyPr>
          <a:lstStyle/>
          <a:p>
            <a:pPr marL="342900" lvl="0" indent="-342900">
              <a:spcBef>
                <a:spcPct val="20000"/>
              </a:spcBef>
              <a:buClr>
                <a:srgbClr val="000000"/>
              </a:buClr>
              <a:buFontTx/>
              <a:buChar char="•"/>
            </a:pPr>
            <a:r>
              <a:rPr lang="en-US" sz="3000" kern="0" dirty="0">
                <a:solidFill>
                  <a:srgbClr val="000000"/>
                </a:solidFill>
                <a:latin typeface="Arial" pitchFamily="34" charset="0"/>
                <a:cs typeface="Arial" pitchFamily="34" charset="0"/>
              </a:rPr>
              <a:t>Business </a:t>
            </a:r>
            <a:r>
              <a:rPr lang="en-US" sz="3000" kern="0" dirty="0" smtClean="0">
                <a:solidFill>
                  <a:srgbClr val="000000"/>
                </a:solidFill>
                <a:latin typeface="Arial" pitchFamily="34" charset="0"/>
                <a:cs typeface="Arial" pitchFamily="34" charset="0"/>
              </a:rPr>
              <a:t>options </a:t>
            </a:r>
            <a:r>
              <a:rPr lang="en-US" sz="3000" kern="0" dirty="0">
                <a:solidFill>
                  <a:srgbClr val="000000"/>
                </a:solidFill>
                <a:latin typeface="Arial" pitchFamily="34" charset="0"/>
                <a:cs typeface="Arial" pitchFamily="34" charset="0"/>
              </a:rPr>
              <a:t>and questions</a:t>
            </a:r>
          </a:p>
          <a:p>
            <a:pPr marL="742950" lvl="1" indent="-285750">
              <a:spcBef>
                <a:spcPct val="20000"/>
              </a:spcBef>
              <a:buClr>
                <a:srgbClr val="000000"/>
              </a:buClr>
              <a:buFontTx/>
              <a:buChar char="•"/>
            </a:pPr>
            <a:r>
              <a:rPr lang="en-US" sz="2800" kern="0" dirty="0">
                <a:solidFill>
                  <a:srgbClr val="000000"/>
                </a:solidFill>
                <a:latin typeface="Arial" pitchFamily="34" charset="0"/>
                <a:cs typeface="Arial" pitchFamily="34" charset="0"/>
              </a:rPr>
              <a:t>For-Profit or not?</a:t>
            </a:r>
          </a:p>
          <a:p>
            <a:pPr marL="742950" lvl="1" indent="-285750">
              <a:spcBef>
                <a:spcPct val="20000"/>
              </a:spcBef>
              <a:buClr>
                <a:srgbClr val="000000"/>
              </a:buClr>
              <a:buFontTx/>
              <a:buChar char="•"/>
            </a:pPr>
            <a:r>
              <a:rPr lang="en-US" sz="2800" kern="0" dirty="0">
                <a:solidFill>
                  <a:srgbClr val="000000"/>
                </a:solidFill>
                <a:latin typeface="Arial" pitchFamily="34" charset="0"/>
                <a:cs typeface="Arial" pitchFamily="34" charset="0"/>
              </a:rPr>
              <a:t>How to make money?</a:t>
            </a:r>
          </a:p>
          <a:p>
            <a:pPr marL="342900" lvl="0" indent="-342900">
              <a:spcBef>
                <a:spcPct val="20000"/>
              </a:spcBef>
              <a:buClr>
                <a:srgbClr val="000000"/>
              </a:buClr>
              <a:buFontTx/>
              <a:buChar char="•"/>
            </a:pPr>
            <a:r>
              <a:rPr lang="en-US" sz="3000" kern="0" dirty="0">
                <a:solidFill>
                  <a:srgbClr val="000000"/>
                </a:solidFill>
                <a:latin typeface="Arial" pitchFamily="34" charset="0"/>
                <a:cs typeface="Arial" pitchFamily="34" charset="0"/>
              </a:rPr>
              <a:t>Intellectual property</a:t>
            </a:r>
          </a:p>
        </p:txBody>
      </p:sp>
    </p:spTree>
    <p:extLst>
      <p:ext uri="{BB962C8B-B14F-4D97-AF65-F5344CB8AC3E}">
        <p14:creationId xmlns:p14="http://schemas.microsoft.com/office/powerpoint/2010/main" val="404984971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 from an unexpected place</a:t>
            </a:r>
            <a:endParaRPr lang="en-US" dirty="0"/>
          </a:p>
        </p:txBody>
      </p:sp>
      <p:sp>
        <p:nvSpPr>
          <p:cNvPr id="3" name="Date Placeholder 2"/>
          <p:cNvSpPr>
            <a:spLocks noGrp="1"/>
          </p:cNvSpPr>
          <p:nvPr>
            <p:ph type="dt" sz="half" idx="10"/>
          </p:nvPr>
        </p:nvSpPr>
        <p:spPr/>
        <p:txBody>
          <a:bodyPr/>
          <a:lstStyle/>
          <a:p>
            <a:pPr>
              <a:defRPr/>
            </a:pPr>
            <a:r>
              <a:rPr lang="en-US" smtClean="0"/>
              <a:t>November 9, 2013</a:t>
            </a:r>
            <a:endParaRPr lang="en-US" dirty="0"/>
          </a:p>
        </p:txBody>
      </p:sp>
      <p:sp>
        <p:nvSpPr>
          <p:cNvPr id="5" name="Slide Number Placeholder 4"/>
          <p:cNvSpPr>
            <a:spLocks noGrp="1"/>
          </p:cNvSpPr>
          <p:nvPr>
            <p:ph type="sldNum" sz="quarter" idx="12"/>
          </p:nvPr>
        </p:nvSpPr>
        <p:spPr/>
        <p:txBody>
          <a:bodyPr/>
          <a:lstStyle/>
          <a:p>
            <a:pPr>
              <a:defRPr/>
            </a:pPr>
            <a:fld id="{88678B8A-9384-4125-AA59-65CF431E3163}" type="slidenum">
              <a:rPr lang="en-US" smtClean="0"/>
              <a:pPr>
                <a:defRPr/>
              </a:pPr>
              <a:t>8</a:t>
            </a:fld>
            <a:endParaRPr lang="en-US" dirty="0"/>
          </a:p>
        </p:txBody>
      </p:sp>
      <p:pic>
        <p:nvPicPr>
          <p:cNvPr id="7" name="Picture 5" descr="C:\Users\mfolk\AppData\Local\Microsoft\Windows\Temporary Internet Files\Content.IE5\TLW3UCZE\MP900442285[1].jpg"/>
          <p:cNvPicPr>
            <a:picLocks noChangeAspect="1" noChangeArrowheads="1"/>
          </p:cNvPicPr>
          <p:nvPr/>
        </p:nvPicPr>
        <p:blipFill rotWithShape="1">
          <a:blip r:embed="rId3">
            <a:clrChange>
              <a:clrFrom>
                <a:srgbClr val="00000C"/>
              </a:clrFrom>
              <a:clrTo>
                <a:srgbClr val="00000C">
                  <a:alpha val="0"/>
                </a:srgbClr>
              </a:clrTo>
            </a:clrChange>
            <a:extLst>
              <a:ext uri="{28A0092B-C50C-407E-A947-70E740481C1C}">
                <a14:useLocalDpi xmlns:a14="http://schemas.microsoft.com/office/drawing/2010/main" val="0"/>
              </a:ext>
            </a:extLst>
          </a:blip>
          <a:srcRect l="7407" t="17461" r="3704" b="16826"/>
          <a:stretch/>
        </p:blipFill>
        <p:spPr bwMode="auto">
          <a:xfrm>
            <a:off x="0" y="1393370"/>
            <a:ext cx="4572000" cy="45066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9" descr="C:\Users\mfolk\AppData\Local\Microsoft\Windows\Temporary Internet Files\Content.IE5\8NYOT8UY\MP90032118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914" y="1404256"/>
            <a:ext cx="3048000" cy="42728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43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9" name="Rectangle 9"/>
          <p:cNvSpPr>
            <a:spLocks noGrp="1" noChangeArrowheads="1"/>
          </p:cNvSpPr>
          <p:nvPr>
            <p:ph type="title"/>
          </p:nvPr>
        </p:nvSpPr>
        <p:spPr/>
        <p:txBody>
          <a:bodyPr/>
          <a:lstStyle/>
          <a:p>
            <a:r>
              <a:rPr lang="en-US" dirty="0" smtClean="0"/>
              <a:t>Challenges</a:t>
            </a:r>
            <a:endParaRPr lang="en-US" dirty="0"/>
          </a:p>
        </p:txBody>
      </p:sp>
      <p:sp>
        <p:nvSpPr>
          <p:cNvPr id="332810" name="Rectangle 10"/>
          <p:cNvSpPr>
            <a:spLocks noGrp="1" noChangeArrowheads="1"/>
          </p:cNvSpPr>
          <p:nvPr>
            <p:ph idx="1"/>
          </p:nvPr>
        </p:nvSpPr>
        <p:spPr/>
        <p:txBody>
          <a:bodyPr>
            <a:normAutofit/>
          </a:bodyPr>
          <a:lstStyle/>
          <a:p>
            <a:r>
              <a:rPr lang="en-US" dirty="0" smtClean="0"/>
              <a:t>Managing contracts</a:t>
            </a:r>
          </a:p>
          <a:p>
            <a:r>
              <a:rPr lang="en-US" dirty="0" smtClean="0"/>
              <a:t>Finance</a:t>
            </a:r>
          </a:p>
          <a:p>
            <a:pPr lvl="1"/>
            <a:r>
              <a:rPr lang="en-US" dirty="0" smtClean="0"/>
              <a:t>Keeping overhead under control</a:t>
            </a:r>
          </a:p>
          <a:p>
            <a:pPr lvl="1"/>
            <a:r>
              <a:rPr lang="en-US" dirty="0" smtClean="0"/>
              <a:t>Defining “profit”</a:t>
            </a:r>
          </a:p>
          <a:p>
            <a:pPr lvl="1"/>
            <a:r>
              <a:rPr lang="en-US" dirty="0" smtClean="0"/>
              <a:t>Accounting and budgeting expertise</a:t>
            </a:r>
          </a:p>
          <a:p>
            <a:r>
              <a:rPr lang="en-US" dirty="0" smtClean="0"/>
              <a:t>Business model</a:t>
            </a:r>
          </a:p>
        </p:txBody>
      </p:sp>
      <p:sp>
        <p:nvSpPr>
          <p:cNvPr id="2" name="Date Placeholder 1"/>
          <p:cNvSpPr>
            <a:spLocks noGrp="1"/>
          </p:cNvSpPr>
          <p:nvPr>
            <p:ph type="dt" sz="half" idx="10"/>
          </p:nvPr>
        </p:nvSpPr>
        <p:spPr/>
        <p:txBody>
          <a:bodyPr/>
          <a:lstStyle/>
          <a:p>
            <a:r>
              <a:rPr lang="en-US" smtClean="0"/>
              <a:t>November 9, 2013</a:t>
            </a:r>
            <a:endParaRPr lang="en-US" dirty="0"/>
          </a:p>
        </p:txBody>
      </p:sp>
      <p:sp>
        <p:nvSpPr>
          <p:cNvPr id="6" name="Slide Number Placeholder 5"/>
          <p:cNvSpPr>
            <a:spLocks noGrp="1"/>
          </p:cNvSpPr>
          <p:nvPr>
            <p:ph type="sldNum" sz="quarter" idx="12"/>
          </p:nvPr>
        </p:nvSpPr>
        <p:spPr/>
        <p:txBody>
          <a:bodyPr/>
          <a:lstStyle/>
          <a:p>
            <a:fld id="{35040623-5DA8-46F7-9168-F72A5B070008}" type="slidenum">
              <a:rPr lang="en-US" smtClean="0"/>
              <a:pPr/>
              <a:t>9</a:t>
            </a:fld>
            <a:endParaRPr lang="en-US"/>
          </a:p>
        </p:txBody>
      </p:sp>
    </p:spTree>
    <p:extLst>
      <p:ext uri="{BB962C8B-B14F-4D97-AF65-F5344CB8AC3E}">
        <p14:creationId xmlns:p14="http://schemas.microsoft.com/office/powerpoint/2010/main" val="3651719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THG Template.v1.1">
  <a:themeElements>
    <a:clrScheme name="THG">
      <a:dk1>
        <a:sysClr val="windowText" lastClr="000000"/>
      </a:dk1>
      <a:lt1>
        <a:sysClr val="window" lastClr="FFFFFF"/>
      </a:lt1>
      <a:dk2>
        <a:srgbClr val="1F497D"/>
      </a:dk2>
      <a:lt2>
        <a:srgbClr val="EEECE1"/>
      </a:lt2>
      <a:accent1>
        <a:srgbClr val="0000FF"/>
      </a:accent1>
      <a:accent2>
        <a:srgbClr val="BF0000"/>
      </a:accent2>
      <a:accent3>
        <a:srgbClr val="00B050"/>
      </a:accent3>
      <a:accent4>
        <a:srgbClr val="7030A0"/>
      </a:accent4>
      <a:accent5>
        <a:srgbClr val="548DD4"/>
      </a:accent5>
      <a:accent6>
        <a:srgbClr val="FFC000"/>
      </a:accent6>
      <a:hlink>
        <a:srgbClr val="4F81BD"/>
      </a:hlink>
      <a:folHlink>
        <a:srgbClr val="953734"/>
      </a:folHlink>
    </a:clrScheme>
    <a:fontScheme name="THG Theme">
      <a:majorFont>
        <a:latin typeface="Calibri"/>
        <a:ea typeface=""/>
        <a:cs typeface=""/>
      </a:majorFont>
      <a:minorFont>
        <a:latin typeface="Calibri"/>
        <a:ea typeface=""/>
        <a:cs typeface=""/>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txDef>
      <a:spPr>
        <a:noFill/>
      </a:spPr>
      <a:bodyPr wrap="square" rtlCol="0">
        <a:spAutoFit/>
      </a:bodyPr>
      <a:lstStyle>
        <a:defPPr>
          <a:defRPr dirty="0" smtClean="0">
            <a:latin typeface="+mn-lt"/>
          </a:defRPr>
        </a:defPPr>
      </a:lstStyle>
    </a:txDef>
  </a:objectDefaults>
  <a:extraClrSchemeLst>
    <a:extraClrScheme>
      <a:clrScheme name="Presentation on product or service 1">
        <a:dk1>
          <a:srgbClr val="808080"/>
        </a:dk1>
        <a:lt1>
          <a:srgbClr val="F8F8F8"/>
        </a:lt1>
        <a:dk2>
          <a:srgbClr val="000000"/>
        </a:dk2>
        <a:lt2>
          <a:srgbClr val="FFFFFF"/>
        </a:lt2>
        <a:accent1>
          <a:srgbClr val="6699FF"/>
        </a:accent1>
        <a:accent2>
          <a:srgbClr val="9933FF"/>
        </a:accent2>
        <a:accent3>
          <a:srgbClr val="AAAAAA"/>
        </a:accent3>
        <a:accent4>
          <a:srgbClr val="D4D4D4"/>
        </a:accent4>
        <a:accent5>
          <a:srgbClr val="B8CAFF"/>
        </a:accent5>
        <a:accent6>
          <a:srgbClr val="8A2DE7"/>
        </a:accent6>
        <a:hlink>
          <a:srgbClr val="00FFFF"/>
        </a:hlink>
        <a:folHlink>
          <a:srgbClr val="0099CC"/>
        </a:folHlink>
      </a:clrScheme>
      <a:clrMap bg1="dk2" tx1="lt1" bg2="dk1" tx2="lt2" accent1="accent1" accent2="accent2" accent3="accent3" accent4="accent4" accent5="accent5" accent6="accent6" hlink="hlink" folHlink="folHlink"/>
    </a:extraClrScheme>
    <a:extraClrScheme>
      <a:clrScheme name="Presentation on product or service 2">
        <a:dk1>
          <a:srgbClr val="000066"/>
        </a:dk1>
        <a:lt1>
          <a:srgbClr val="FFFFFF"/>
        </a:lt1>
        <a:dk2>
          <a:srgbClr val="3333FF"/>
        </a:dk2>
        <a:lt2>
          <a:srgbClr val="3399FF"/>
        </a:lt2>
        <a:accent1>
          <a:srgbClr val="66CCFF"/>
        </a:accent1>
        <a:accent2>
          <a:srgbClr val="FF66FF"/>
        </a:accent2>
        <a:accent3>
          <a:srgbClr val="FFFFFF"/>
        </a:accent3>
        <a:accent4>
          <a:srgbClr val="000056"/>
        </a:accent4>
        <a:accent5>
          <a:srgbClr val="B8E2FF"/>
        </a:accent5>
        <a:accent6>
          <a:srgbClr val="E75CE7"/>
        </a:accent6>
        <a:hlink>
          <a:srgbClr val="CC00CC"/>
        </a:hlink>
        <a:folHlink>
          <a:srgbClr val="CC99FF"/>
        </a:folHlink>
      </a:clrScheme>
      <a:clrMap bg1="lt1" tx1="dk1" bg2="lt2" tx2="dk2" accent1="accent1" accent2="accent2" accent3="accent3" accent4="accent4" accent5="accent5" accent6="accent6" hlink="hlink" folHlink="folHlink"/>
    </a:extraClrScheme>
    <a:extraClrScheme>
      <a:clrScheme name="Presentation on product or service 3">
        <a:dk1>
          <a:srgbClr val="000000"/>
        </a:dk1>
        <a:lt1>
          <a:srgbClr val="FFFFFF"/>
        </a:lt1>
        <a:dk2>
          <a:srgbClr val="000000"/>
        </a:dk2>
        <a:lt2>
          <a:srgbClr val="808080"/>
        </a:lt2>
        <a:accent1>
          <a:srgbClr val="969696"/>
        </a:accent1>
        <a:accent2>
          <a:srgbClr val="DDDDDD"/>
        </a:accent2>
        <a:accent3>
          <a:srgbClr val="FFFFFF"/>
        </a:accent3>
        <a:accent4>
          <a:srgbClr val="000000"/>
        </a:accent4>
        <a:accent5>
          <a:srgbClr val="C9C9C9"/>
        </a:accent5>
        <a:accent6>
          <a:srgbClr val="C8C8C8"/>
        </a:accent6>
        <a:hlink>
          <a:srgbClr val="333333"/>
        </a:hlink>
        <a:folHlink>
          <a:srgbClr val="B2B2B2"/>
        </a:folHlink>
      </a:clrScheme>
      <a:clrMap bg1="lt1" tx1="dk1" bg2="lt2" tx2="dk2" accent1="accent1" accent2="accent2" accent3="accent3" accent4="accent4" accent5="accent5" accent6="accent6" hlink="hlink" folHlink="folHlink"/>
    </a:extraClrScheme>
    <a:extraClrScheme>
      <a:clrScheme name="Presentation on product or service 4">
        <a:dk1>
          <a:srgbClr val="808080"/>
        </a:dk1>
        <a:lt1>
          <a:srgbClr val="F8F8F8"/>
        </a:lt1>
        <a:dk2>
          <a:srgbClr val="000000"/>
        </a:dk2>
        <a:lt2>
          <a:srgbClr val="FFFFFF"/>
        </a:lt2>
        <a:accent1>
          <a:srgbClr val="CC9900"/>
        </a:accent1>
        <a:accent2>
          <a:srgbClr val="996600"/>
        </a:accent2>
        <a:accent3>
          <a:srgbClr val="AAAAAA"/>
        </a:accent3>
        <a:accent4>
          <a:srgbClr val="D4D4D4"/>
        </a:accent4>
        <a:accent5>
          <a:srgbClr val="E2CAAA"/>
        </a:accent5>
        <a:accent6>
          <a:srgbClr val="8A5C00"/>
        </a:accent6>
        <a:hlink>
          <a:srgbClr val="CCCC00"/>
        </a:hlink>
        <a:folHlink>
          <a:srgbClr val="808000"/>
        </a:folHlink>
      </a:clrScheme>
      <a:clrMap bg1="dk2" tx1="lt1" bg2="dk1" tx2="lt2" accent1="accent1" accent2="accent2" accent3="accent3" accent4="accent4" accent5="accent5" accent6="accent6" hlink="hlink" folHlink="folHlink"/>
    </a:extraClrScheme>
    <a:extraClrScheme>
      <a:clrScheme name="Presentation on product or service 5">
        <a:dk1>
          <a:srgbClr val="000000"/>
        </a:dk1>
        <a:lt1>
          <a:srgbClr val="FFFFFF"/>
        </a:lt1>
        <a:dk2>
          <a:srgbClr val="000000"/>
        </a:dk2>
        <a:lt2>
          <a:srgbClr val="996633"/>
        </a:lt2>
        <a:accent1>
          <a:srgbClr val="CC9900"/>
        </a:accent1>
        <a:accent2>
          <a:srgbClr val="FFECB7"/>
        </a:accent2>
        <a:accent3>
          <a:srgbClr val="FFFFFF"/>
        </a:accent3>
        <a:accent4>
          <a:srgbClr val="000000"/>
        </a:accent4>
        <a:accent5>
          <a:srgbClr val="E2CAAA"/>
        </a:accent5>
        <a:accent6>
          <a:srgbClr val="E7D6A6"/>
        </a:accent6>
        <a:hlink>
          <a:srgbClr val="996633"/>
        </a:hlink>
        <a:folHlink>
          <a:srgbClr val="FF9900"/>
        </a:folHlink>
      </a:clrScheme>
      <a:clrMap bg1="lt1" tx1="dk1" bg2="lt2" tx2="dk2" accent1="accent1" accent2="accent2" accent3="accent3" accent4="accent4" accent5="accent5" accent6="accent6" hlink="hlink" folHlink="folHlink"/>
    </a:extraClrScheme>
    <a:extraClrScheme>
      <a:clrScheme name="Presentation on product or service 6">
        <a:dk1>
          <a:srgbClr val="000000"/>
        </a:dk1>
        <a:lt1>
          <a:srgbClr val="FFFFFF"/>
        </a:lt1>
        <a:dk2>
          <a:srgbClr val="000000"/>
        </a:dk2>
        <a:lt2>
          <a:srgbClr val="996633"/>
        </a:lt2>
        <a:accent1>
          <a:srgbClr val="CC9900"/>
        </a:accent1>
        <a:accent2>
          <a:srgbClr val="FFE28F"/>
        </a:accent2>
        <a:accent3>
          <a:srgbClr val="FFFFFF"/>
        </a:accent3>
        <a:accent4>
          <a:srgbClr val="000000"/>
        </a:accent4>
        <a:accent5>
          <a:srgbClr val="E2CAAA"/>
        </a:accent5>
        <a:accent6>
          <a:srgbClr val="E7CD81"/>
        </a:accent6>
        <a:hlink>
          <a:srgbClr val="996633"/>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2847</Words>
  <Application>Microsoft Office PowerPoint</Application>
  <PresentationFormat>On-screen Show (4:3)</PresentationFormat>
  <Paragraphs>429</Paragraphs>
  <Slides>32</Slides>
  <Notes>25</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THG Template.v1.1</vt:lpstr>
      <vt:lpstr>The present and future  HDF Group</vt:lpstr>
      <vt:lpstr>New expectations</vt:lpstr>
      <vt:lpstr>Doing business in academia</vt:lpstr>
      <vt:lpstr>PowerPoint Presentation</vt:lpstr>
      <vt:lpstr>Missions and Goals</vt:lpstr>
      <vt:lpstr>HDF Group Mission   To ensure long-term accessibility of HDF data through sustainable development and support of HDF technologies.</vt:lpstr>
      <vt:lpstr>Spinning off</vt:lpstr>
      <vt:lpstr>Help from an unexpected place</vt:lpstr>
      <vt:lpstr>Challenges</vt:lpstr>
      <vt:lpstr>The Future</vt:lpstr>
      <vt:lpstr>The near future</vt:lpstr>
      <vt:lpstr>Improving the foundation</vt:lpstr>
      <vt:lpstr>Preparing to reach mainstream markets</vt:lpstr>
      <vt:lpstr>Crossing the chasm to mainstream markets</vt:lpstr>
      <vt:lpstr>The future</vt:lpstr>
      <vt:lpstr>Technological  Challenges</vt:lpstr>
      <vt:lpstr>Lots of data</vt:lpstr>
      <vt:lpstr>Big data </vt:lpstr>
      <vt:lpstr>Kinds of data</vt:lpstr>
      <vt:lpstr>GFTF Nov 9, 1987</vt:lpstr>
      <vt:lpstr>A focus on Preservation</vt:lpstr>
      <vt:lpstr>Preservation-based evolution</vt:lpstr>
      <vt:lpstr>Promoting standardization and interoperability</vt:lpstr>
      <vt:lpstr>Institutional strategies</vt:lpstr>
      <vt:lpstr>A mission-driven business</vt:lpstr>
      <vt:lpstr>Open source</vt:lpstr>
      <vt:lpstr>One keeper of the format and software</vt:lpstr>
      <vt:lpstr>Long-term institutional support</vt:lpstr>
      <vt:lpstr>Human, financial, legal foundations for sustainability</vt:lpstr>
      <vt:lpstr>Business model</vt:lpstr>
      <vt:lpstr>A virtual organization</vt:lpstr>
      <vt:lpstr>The End</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Folk, Michael J</dc:creator>
  <cp:lastModifiedBy>Evans, Mark</cp:lastModifiedBy>
  <cp:revision>12</cp:revision>
  <dcterms:created xsi:type="dcterms:W3CDTF">2013-11-07T20:46:34Z</dcterms:created>
  <dcterms:modified xsi:type="dcterms:W3CDTF">2013-12-30T22:11:34Z</dcterms:modified>
</cp:coreProperties>
</file>